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86" r:id="rId1"/>
  </p:sldMasterIdLst>
  <p:notesMasterIdLst>
    <p:notesMasterId r:id="rId17"/>
  </p:notesMasterIdLst>
  <p:sldIdLst>
    <p:sldId id="256" r:id="rId2"/>
    <p:sldId id="271" r:id="rId3"/>
    <p:sldId id="272" r:id="rId4"/>
    <p:sldId id="273" r:id="rId5"/>
    <p:sldId id="274" r:id="rId6"/>
    <p:sldId id="275" r:id="rId7"/>
    <p:sldId id="276" r:id="rId8"/>
    <p:sldId id="279" r:id="rId9"/>
    <p:sldId id="280" r:id="rId10"/>
    <p:sldId id="293" r:id="rId11"/>
    <p:sldId id="294" r:id="rId12"/>
    <p:sldId id="270" r:id="rId13"/>
    <p:sldId id="291" r:id="rId14"/>
    <p:sldId id="292" r:id="rId15"/>
    <p:sldId id="295"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izabeth Towles" initials="ET" lastIdx="1" clrIdx="0">
    <p:extLst>
      <p:ext uri="{19B8F6BF-5375-455C-9EA6-DF929625EA0E}">
        <p15:presenceInfo xmlns:p15="http://schemas.microsoft.com/office/powerpoint/2012/main" userId="S-1-5-21-2656419486-2547868452-1258724827-6753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38" autoAdjust="0"/>
  </p:normalViewPr>
  <p:slideViewPr>
    <p:cSldViewPr snapToGrid="0" snapToObjects="1">
      <p:cViewPr varScale="1">
        <p:scale>
          <a:sx n="105" d="100"/>
          <a:sy n="105" d="100"/>
        </p:scale>
        <p:origin x="1038"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tterson, Anna" userId="0118a679-640b-40a1-8c36-f4d6c71d8ef5" providerId="ADAL" clId="{2BB693E3-C9BE-4CEF-9062-8511FC510460}"/>
    <pc:docChg chg="modSld">
      <pc:chgData name="Catterson, Anna" userId="0118a679-640b-40a1-8c36-f4d6c71d8ef5" providerId="ADAL" clId="{2BB693E3-C9BE-4CEF-9062-8511FC510460}" dt="2024-03-28T14:58:20.193" v="13" actId="962"/>
      <pc:docMkLst>
        <pc:docMk/>
      </pc:docMkLst>
      <pc:sldChg chg="modSp mod">
        <pc:chgData name="Catterson, Anna" userId="0118a679-640b-40a1-8c36-f4d6c71d8ef5" providerId="ADAL" clId="{2BB693E3-C9BE-4CEF-9062-8511FC510460}" dt="2024-03-28T14:58:20.193" v="13" actId="962"/>
        <pc:sldMkLst>
          <pc:docMk/>
          <pc:sldMk cId="3610407519" sldId="256"/>
        </pc:sldMkLst>
        <pc:picChg chg="mod">
          <ac:chgData name="Catterson, Anna" userId="0118a679-640b-40a1-8c36-f4d6c71d8ef5" providerId="ADAL" clId="{2BB693E3-C9BE-4CEF-9062-8511FC510460}" dt="2024-03-28T14:58:20.193" v="13" actId="962"/>
          <ac:picMkLst>
            <pc:docMk/>
            <pc:sldMk cId="3610407519" sldId="256"/>
            <ac:picMk id="4" creationId="{6680319A-F1B8-392E-08C7-720BEC067145}"/>
          </ac:picMkLst>
        </pc:picChg>
      </pc:sldChg>
      <pc:sldChg chg="modSp mod">
        <pc:chgData name="Catterson, Anna" userId="0118a679-640b-40a1-8c36-f4d6c71d8ef5" providerId="ADAL" clId="{2BB693E3-C9BE-4CEF-9062-8511FC510460}" dt="2024-03-28T14:58:10.671" v="11" actId="20577"/>
        <pc:sldMkLst>
          <pc:docMk/>
          <pc:sldMk cId="2886805463" sldId="276"/>
        </pc:sldMkLst>
        <pc:spChg chg="mod">
          <ac:chgData name="Catterson, Anna" userId="0118a679-640b-40a1-8c36-f4d6c71d8ef5" providerId="ADAL" clId="{2BB693E3-C9BE-4CEF-9062-8511FC510460}" dt="2024-03-28T14:58:10.671" v="11" actId="20577"/>
          <ac:spMkLst>
            <pc:docMk/>
            <pc:sldMk cId="2886805463" sldId="276"/>
            <ac:spMk id="2"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3C54A3-F2FB-4C79-8840-8A4EBEB0B9FA}" type="datetimeFigureOut">
              <a:rPr lang="en-US" smtClean="0"/>
              <a:t>3/28/2024</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39FE18-74BA-4706-90F6-5FCAF5BBC6F0}" type="slidenum">
              <a:rPr lang="en-US" smtClean="0"/>
              <a:t>‹#›</a:t>
            </a:fld>
            <a:endParaRPr lang="en-US" dirty="0"/>
          </a:p>
        </p:txBody>
      </p:sp>
    </p:spTree>
    <p:extLst>
      <p:ext uri="{BB962C8B-B14F-4D97-AF65-F5344CB8AC3E}">
        <p14:creationId xmlns:p14="http://schemas.microsoft.com/office/powerpoint/2010/main" val="35261663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https://www.eeoc.gov/laws/statutes/ada.cfm</a:t>
            </a:r>
          </a:p>
          <a:p>
            <a:r>
              <a:rPr lang="en-US" dirty="0"/>
              <a:t>https://www.eeoc.gov/laws/statutes/ada.cfm</a:t>
            </a:r>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7C39FE18-74BA-4706-90F6-5FCAF5BBC6F0}" type="slidenum">
              <a:rPr lang="en-US" smtClean="0"/>
              <a:t>4</a:t>
            </a:fld>
            <a:endParaRPr lang="en-US" dirty="0"/>
          </a:p>
        </p:txBody>
      </p:sp>
    </p:spTree>
    <p:extLst>
      <p:ext uri="{BB962C8B-B14F-4D97-AF65-F5344CB8AC3E}">
        <p14:creationId xmlns:p14="http://schemas.microsoft.com/office/powerpoint/2010/main" val="28971329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10"/>
          </p:nvPr>
        </p:nvSpPr>
        <p:spPr/>
        <p:txBody>
          <a:bodyPr/>
          <a:lstStyle/>
          <a:p>
            <a:fld id="{7C39FE18-74BA-4706-90F6-5FCAF5BBC6F0}" type="slidenum">
              <a:rPr lang="en-US" smtClean="0"/>
              <a:t>5</a:t>
            </a:fld>
            <a:endParaRPr lang="en-US" dirty="0"/>
          </a:p>
        </p:txBody>
      </p:sp>
    </p:spTree>
    <p:extLst>
      <p:ext uri="{BB962C8B-B14F-4D97-AF65-F5344CB8AC3E}">
        <p14:creationId xmlns:p14="http://schemas.microsoft.com/office/powerpoint/2010/main" val="19038649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39FE18-74BA-4706-90F6-5FCAF5BBC6F0}" type="slidenum">
              <a:rPr lang="en-US" smtClean="0"/>
              <a:t>6</a:t>
            </a:fld>
            <a:endParaRPr lang="en-US" dirty="0"/>
          </a:p>
        </p:txBody>
      </p:sp>
    </p:spTree>
    <p:extLst>
      <p:ext uri="{BB962C8B-B14F-4D97-AF65-F5344CB8AC3E}">
        <p14:creationId xmlns:p14="http://schemas.microsoft.com/office/powerpoint/2010/main" val="7297391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39FE18-74BA-4706-90F6-5FCAF5BBC6F0}" type="slidenum">
              <a:rPr lang="en-US" smtClean="0"/>
              <a:t>13</a:t>
            </a:fld>
            <a:endParaRPr lang="en-US" dirty="0"/>
          </a:p>
        </p:txBody>
      </p:sp>
    </p:spTree>
    <p:extLst>
      <p:ext uri="{BB962C8B-B14F-4D97-AF65-F5344CB8AC3E}">
        <p14:creationId xmlns:p14="http://schemas.microsoft.com/office/powerpoint/2010/main" val="6015720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9" name="Rectangle 8"/>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Oval 9"/>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866440" y="2226503"/>
            <a:ext cx="5917679" cy="2550877"/>
          </a:xfrm>
        </p:spPr>
        <p:txBody>
          <a:bodyPr anchor="b"/>
          <a:lstStyle>
            <a:lvl1pPr>
              <a:defRPr sz="4800"/>
            </a:lvl1pPr>
          </a:lstStyle>
          <a:p>
            <a:r>
              <a:rPr lang="en-US"/>
              <a:t>Click to edit Master title style</a:t>
            </a:r>
            <a:endParaRPr lang="en-US" dirty="0"/>
          </a:p>
        </p:txBody>
      </p:sp>
      <p:sp>
        <p:nvSpPr>
          <p:cNvPr id="3" name="Subtitle 2"/>
          <p:cNvSpPr>
            <a:spLocks noGrp="1"/>
          </p:cNvSpPr>
          <p:nvPr>
            <p:ph type="subTitle" idx="1"/>
          </p:nvPr>
        </p:nvSpPr>
        <p:spPr>
          <a:xfrm>
            <a:off x="866440" y="4777380"/>
            <a:ext cx="5917679"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7498080" y="1828800"/>
            <a:ext cx="990599" cy="228659"/>
          </a:xfrm>
        </p:spPr>
        <p:txBody>
          <a:bodyPr anchor="t"/>
          <a:lstStyle>
            <a:lvl1pPr algn="l">
              <a:defRPr b="0" i="0">
                <a:solidFill>
                  <a:schemeClr val="bg1">
                    <a:alpha val="60000"/>
                  </a:schemeClr>
                </a:solidFill>
              </a:defRPr>
            </a:lvl1pPr>
          </a:lstStyle>
          <a:p>
            <a:fld id="{B61BEF0D-F0BB-DE4B-95CE-6DB70DBA9567}" type="datetimeFigureOut">
              <a:rPr lang="en-US" smtClean="0"/>
              <a:pPr/>
              <a:t>3/28/2024</a:t>
            </a:fld>
            <a:endParaRPr lang="en-US" dirty="0"/>
          </a:p>
        </p:txBody>
      </p:sp>
      <p:sp>
        <p:nvSpPr>
          <p:cNvPr id="5" name="Footer Placeholder 4"/>
          <p:cNvSpPr>
            <a:spLocks noGrp="1"/>
          </p:cNvSpPr>
          <p:nvPr>
            <p:ph type="ftr" sz="quarter" idx="11"/>
          </p:nvPr>
        </p:nvSpPr>
        <p:spPr bwMode="gray">
          <a:xfrm rot="5400000">
            <a:off x="6236208" y="3264408"/>
            <a:ext cx="3859795" cy="228660"/>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8"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4A822907-8A9D-4F6B-98F6-913902AD56B5}" type="slidenum">
              <a:rPr lang="en-US" smtClean="0"/>
              <a:t>‹#›</a:t>
            </a:fld>
            <a:endParaRPr lang="en-US" dirty="0"/>
          </a:p>
        </p:txBody>
      </p:sp>
    </p:spTree>
    <p:extLst>
      <p:ext uri="{BB962C8B-B14F-4D97-AF65-F5344CB8AC3E}">
        <p14:creationId xmlns:p14="http://schemas.microsoft.com/office/powerpoint/2010/main" val="36753735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10204164">
              <a:off x="426788" y="456424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Rectangle 15"/>
            <p:cNvSpPr/>
            <p:nvPr/>
          </p:nvSpPr>
          <p:spPr>
            <a:xfrm>
              <a:off x="421503" y="402165"/>
              <a:ext cx="8327939" cy="31411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0800000">
              <a:off x="485023" y="2670079"/>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1" y="4961454"/>
            <a:ext cx="642200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1" y="685800"/>
            <a:ext cx="6422004"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866440" y="5528192"/>
            <a:ext cx="6422004"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37E3A758-0283-4946-BFD0-D51516AC4FC1}" type="slidenum">
              <a:rPr lang="en-US" smtClean="0"/>
              <a:t>‹#›</a:t>
            </a:fld>
            <a:endParaRPr lang="en-US" dirty="0"/>
          </a:p>
        </p:txBody>
      </p:sp>
    </p:spTree>
    <p:extLst>
      <p:ext uri="{BB962C8B-B14F-4D97-AF65-F5344CB8AC3E}">
        <p14:creationId xmlns:p14="http://schemas.microsoft.com/office/powerpoint/2010/main" val="25763127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2780895"/>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Rectangle 8"/>
            <p:cNvSpPr/>
            <p:nvPr/>
          </p:nvSpPr>
          <p:spPr>
            <a:xfrm>
              <a:off x="485023" y="4343399"/>
              <a:ext cx="8182128" cy="211243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a:off x="485023" y="2854646"/>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927100"/>
            <a:ext cx="6422005" cy="1692720"/>
          </a:xfrm>
        </p:spPr>
        <p:txBody>
          <a:bodyPr/>
          <a:lstStyle>
            <a:lvl1pPr>
              <a:defRPr sz="3600"/>
            </a:lvl1pPr>
          </a:lstStyle>
          <a:p>
            <a:r>
              <a:rPr lang="en-US"/>
              <a:t>Click to edit Master title style</a:t>
            </a:r>
            <a:endParaRPr lang="en-US" dirty="0"/>
          </a:p>
        </p:txBody>
      </p:sp>
      <p:sp>
        <p:nvSpPr>
          <p:cNvPr id="13" name="Text Placeholder 3"/>
          <p:cNvSpPr>
            <a:spLocks noGrp="1"/>
          </p:cNvSpPr>
          <p:nvPr>
            <p:ph type="body" sz="half" idx="2"/>
          </p:nvPr>
        </p:nvSpPr>
        <p:spPr>
          <a:xfrm>
            <a:off x="866440" y="3488023"/>
            <a:ext cx="6422005" cy="2536857"/>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37E3A758-0283-4946-BFD0-D51516AC4FC1}" type="slidenum">
              <a:rPr lang="en-US" smtClean="0"/>
              <a:t>‹#›</a:t>
            </a:fld>
            <a:endParaRPr lang="en-US" dirty="0"/>
          </a:p>
        </p:txBody>
      </p:sp>
    </p:spTree>
    <p:extLst>
      <p:ext uri="{BB962C8B-B14F-4D97-AF65-F5344CB8AC3E}">
        <p14:creationId xmlns:p14="http://schemas.microsoft.com/office/powerpoint/2010/main" val="25188573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430920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10"/>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4"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3" name="TextBox 22"/>
          <p:cNvSpPr txBox="1"/>
          <p:nvPr/>
        </p:nvSpPr>
        <p:spPr bwMode="gray">
          <a:xfrm>
            <a:off x="647430" y="651690"/>
            <a:ext cx="601591"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14" name="TextBox 13"/>
          <p:cNvSpPr txBox="1"/>
          <p:nvPr/>
        </p:nvSpPr>
        <p:spPr bwMode="gray">
          <a:xfrm>
            <a:off x="7069418" y="2900292"/>
            <a:ext cx="619063"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128060" y="927099"/>
            <a:ext cx="6160385" cy="2882179"/>
          </a:xfrm>
        </p:spPr>
        <p:txBody>
          <a:bodyPr anchor="ctr"/>
          <a:lstStyle>
            <a:lvl1pPr>
              <a:defRPr sz="3600"/>
            </a:lvl1pPr>
          </a:lstStyle>
          <a:p>
            <a:r>
              <a:rPr lang="en-US"/>
              <a:t>Click to edit Master title style</a:t>
            </a:r>
            <a:endParaRPr lang="en-US" dirty="0"/>
          </a:p>
        </p:txBody>
      </p:sp>
      <p:sp>
        <p:nvSpPr>
          <p:cNvPr id="17" name="Text Placeholder 3"/>
          <p:cNvSpPr>
            <a:spLocks noGrp="1"/>
          </p:cNvSpPr>
          <p:nvPr>
            <p:ph type="body" sz="half" idx="13"/>
          </p:nvPr>
        </p:nvSpPr>
        <p:spPr bwMode="gray">
          <a:xfrm>
            <a:off x="1387278" y="3809278"/>
            <a:ext cx="5646143" cy="333113"/>
          </a:xfrm>
        </p:spPr>
        <p:txBody>
          <a:bodyPr>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6" name="Text Placeholder 3"/>
          <p:cNvSpPr>
            <a:spLocks noGrp="1"/>
          </p:cNvSpPr>
          <p:nvPr>
            <p:ph type="body" sz="half" idx="2"/>
          </p:nvPr>
        </p:nvSpPr>
        <p:spPr>
          <a:xfrm>
            <a:off x="866440" y="5000816"/>
            <a:ext cx="6343673" cy="1010619"/>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37E3A758-0283-4946-BFD0-D51516AC4FC1}" type="slidenum">
              <a:rPr lang="en-US" smtClean="0"/>
              <a:t>‹#›</a:t>
            </a:fld>
            <a:endParaRPr lang="en-US" dirty="0"/>
          </a:p>
        </p:txBody>
      </p:sp>
    </p:spTree>
    <p:extLst>
      <p:ext uri="{BB962C8B-B14F-4D97-AF65-F5344CB8AC3E}">
        <p14:creationId xmlns:p14="http://schemas.microsoft.com/office/powerpoint/2010/main" val="32724173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1588" y="0"/>
            <a:ext cx="9145588" cy="6860798"/>
            <a:chOff x="-1588" y="0"/>
            <a:chExt cx="9145588" cy="6860798"/>
          </a:xfrm>
        </p:grpSpPr>
        <p:sp>
          <p:nvSpPr>
            <p:cNvPr id="10" name="Rectangle 9"/>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p:nvPr/>
          </p:nvSpPr>
          <p:spPr bwMode="gray">
            <a:xfrm rot="21010068">
              <a:off x="6359946" y="431124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7"/>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7"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2057400"/>
            <a:ext cx="6422005" cy="20955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1" y="5024908"/>
            <a:ext cx="6422004" cy="994891"/>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Rectangle 6"/>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37E3A758-0283-4946-BFD0-D51516AC4FC1}" type="slidenum">
              <a:rPr lang="en-US" smtClean="0"/>
              <a:t>‹#›</a:t>
            </a:fld>
            <a:endParaRPr lang="en-US" dirty="0"/>
          </a:p>
        </p:txBody>
      </p:sp>
    </p:spTree>
    <p:extLst>
      <p:ext uri="{BB962C8B-B14F-4D97-AF65-F5344CB8AC3E}">
        <p14:creationId xmlns:p14="http://schemas.microsoft.com/office/powerpoint/2010/main" val="2447833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423593" cy="709864"/>
          </a:xfrm>
        </p:spPr>
        <p:txBody>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866440" y="2489200"/>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2" name="Text Placeholder 3"/>
          <p:cNvSpPr>
            <a:spLocks noGrp="1"/>
          </p:cNvSpPr>
          <p:nvPr>
            <p:ph type="body" sz="half" idx="15"/>
          </p:nvPr>
        </p:nvSpPr>
        <p:spPr>
          <a:xfrm>
            <a:off x="866440" y="3147164"/>
            <a:ext cx="2313432"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405614"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Text Placeholder 3"/>
          <p:cNvSpPr>
            <a:spLocks noGrp="1"/>
          </p:cNvSpPr>
          <p:nvPr>
            <p:ph type="body" sz="half" idx="16"/>
          </p:nvPr>
        </p:nvSpPr>
        <p:spPr>
          <a:xfrm>
            <a:off x="3408471" y="3147164"/>
            <a:ext cx="2318918"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958642"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4" name="Text Placeholder 3"/>
          <p:cNvSpPr>
            <a:spLocks noGrp="1"/>
          </p:cNvSpPr>
          <p:nvPr>
            <p:ph type="body" sz="half" idx="17"/>
          </p:nvPr>
        </p:nvSpPr>
        <p:spPr>
          <a:xfrm>
            <a:off x="5960935" y="3147164"/>
            <a:ext cx="2316625"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294530"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61BEF0D-F0BB-DE4B-95CE-6DB70DBA9567}" type="datetimeFigureOut">
              <a:rPr lang="en-US" smtClean="0"/>
              <a:pPr/>
              <a:t>3/28/2024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fld id="{37E3A758-0283-4946-BFD0-D51516AC4FC1}" type="slidenum">
              <a:rPr lang="en-US" smtClean="0"/>
              <a:t>‹#›</a:t>
            </a:fld>
            <a:endParaRPr lang="en-US" dirty="0"/>
          </a:p>
        </p:txBody>
      </p:sp>
    </p:spTree>
    <p:extLst>
      <p:ext uri="{BB962C8B-B14F-4D97-AF65-F5344CB8AC3E}">
        <p14:creationId xmlns:p14="http://schemas.microsoft.com/office/powerpoint/2010/main" val="32152158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345260" cy="709864"/>
          </a:xfrm>
        </p:spPr>
        <p:txBody>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866440" y="4179596"/>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2" name="Picture Placeholder 2"/>
          <p:cNvSpPr>
            <a:spLocks noGrp="1" noChangeAspect="1"/>
          </p:cNvSpPr>
          <p:nvPr>
            <p:ph type="pic" idx="15"/>
          </p:nvPr>
        </p:nvSpPr>
        <p:spPr>
          <a:xfrm>
            <a:off x="1019055"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8"/>
          </p:nvPr>
        </p:nvSpPr>
        <p:spPr>
          <a:xfrm>
            <a:off x="866439" y="4837558"/>
            <a:ext cx="2313432"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411125" y="4179595"/>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8" name="Picture Placeholder 2"/>
          <p:cNvSpPr>
            <a:spLocks noGrp="1" noChangeAspect="1"/>
          </p:cNvSpPr>
          <p:nvPr>
            <p:ph type="pic" idx="21"/>
          </p:nvPr>
        </p:nvSpPr>
        <p:spPr>
          <a:xfrm>
            <a:off x="3553189"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411125" y="484820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958642" y="4179596"/>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9" name="Picture Placeholder 2"/>
          <p:cNvSpPr>
            <a:spLocks noGrp="1" noChangeAspect="1"/>
          </p:cNvSpPr>
          <p:nvPr>
            <p:ph type="pic" idx="22"/>
          </p:nvPr>
        </p:nvSpPr>
        <p:spPr>
          <a:xfrm>
            <a:off x="6108641"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958642" y="483755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0" name="Straight Connector 39"/>
          <p:cNvCxnSpPr/>
          <p:nvPr/>
        </p:nvCxnSpPr>
        <p:spPr>
          <a:xfrm>
            <a:off x="3290019"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61BEF0D-F0BB-DE4B-95CE-6DB70DBA9567}" type="datetimeFigureOut">
              <a:rPr lang="en-US" smtClean="0"/>
              <a:pPr/>
              <a:t>3/28/2024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fld id="{37E3A758-0283-4946-BFD0-D51516AC4FC1}" type="slidenum">
              <a:rPr lang="en-US" smtClean="0"/>
              <a:t>‹#›</a:t>
            </a:fld>
            <a:endParaRPr lang="en-US" dirty="0"/>
          </a:p>
        </p:txBody>
      </p:sp>
    </p:spTree>
    <p:extLst>
      <p:ext uri="{BB962C8B-B14F-4D97-AF65-F5344CB8AC3E}">
        <p14:creationId xmlns:p14="http://schemas.microsoft.com/office/powerpoint/2010/main" val="32663995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621301" y="6387910"/>
            <a:ext cx="990599" cy="228659"/>
          </a:xfrm>
        </p:spPr>
        <p:txBody>
          <a:bodyPr/>
          <a:lstStyle/>
          <a:p>
            <a:fld id="{70DDF080-5E8C-48AD-84E5-6C08B304C14E}" type="datetimeFigureOut">
              <a:rPr lang="en-US" smtClean="0"/>
              <a:t>3/28/2024</a:t>
            </a:fld>
            <a:endParaRPr lang="en-US" dirty="0"/>
          </a:p>
        </p:txBody>
      </p:sp>
      <p:sp>
        <p:nvSpPr>
          <p:cNvPr id="5" name="Footer Placeholder 4"/>
          <p:cNvSpPr>
            <a:spLocks noGrp="1"/>
          </p:cNvSpPr>
          <p:nvPr>
            <p:ph type="ftr" sz="quarter" idx="11"/>
          </p:nvPr>
        </p:nvSpPr>
        <p:spPr>
          <a:xfrm>
            <a:off x="516133" y="6387910"/>
            <a:ext cx="3859795" cy="228660"/>
          </a:xfrm>
        </p:spPr>
        <p:txBody>
          <a:bodyPr/>
          <a:lstStyle/>
          <a:p>
            <a:endParaRPr lang="en-US" dirty="0"/>
          </a:p>
        </p:txBody>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37E3A758-0283-4946-BFD0-D51516AC4FC1}" type="slidenum">
              <a:rPr lang="en-US" smtClean="0"/>
              <a:t>‹#›</a:t>
            </a:fld>
            <a:endParaRPr lang="en-US" dirty="0"/>
          </a:p>
        </p:txBody>
      </p:sp>
    </p:spTree>
    <p:extLst>
      <p:ext uri="{BB962C8B-B14F-4D97-AF65-F5344CB8AC3E}">
        <p14:creationId xmlns:p14="http://schemas.microsoft.com/office/powerpoint/2010/main" val="38821676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p:cNvGrpSpPr/>
          <p:nvPr/>
        </p:nvGrpSpPr>
        <p:grpSpPr>
          <a:xfrm>
            <a:off x="-1588" y="0"/>
            <a:ext cx="9120420" cy="6860798"/>
            <a:chOff x="-1588" y="0"/>
            <a:chExt cx="9120420" cy="6860798"/>
          </a:xfrm>
        </p:grpSpPr>
        <p:sp>
          <p:nvSpPr>
            <p:cNvPr id="11" name="Rectangle 10"/>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4966650">
              <a:off x="4673046" y="5107506"/>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grpSp>
      <p:sp>
        <p:nvSpPr>
          <p:cNvPr id="17" name="Rectangle 16"/>
          <p:cNvSpPr/>
          <p:nvPr/>
        </p:nvSpPr>
        <p:spPr>
          <a:xfrm>
            <a:off x="414867" y="402165"/>
            <a:ext cx="46105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bwMode="gray">
          <a:xfrm rot="5400000">
            <a:off x="1299309"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 name="Vertical Title 1"/>
          <p:cNvSpPr>
            <a:spLocks noGrp="1"/>
          </p:cNvSpPr>
          <p:nvPr>
            <p:ph type="title" orient="vert"/>
          </p:nvPr>
        </p:nvSpPr>
        <p:spPr>
          <a:xfrm>
            <a:off x="6174928" y="1447799"/>
            <a:ext cx="1113516" cy="4572001"/>
          </a:xfrm>
        </p:spPr>
        <p:txBody>
          <a:bodyPr vert="eaVert" anchor="ctr"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866738" y="1447799"/>
            <a:ext cx="4416936" cy="45720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3/28/2024</a:t>
            </a:fld>
            <a:endParaRPr lang="en-US" dirty="0"/>
          </a:p>
        </p:txBody>
      </p:sp>
      <p:sp>
        <p:nvSpPr>
          <p:cNvPr id="5" name="Footer Placeholder 4"/>
          <p:cNvSpPr>
            <a:spLocks noGrp="1"/>
          </p:cNvSpPr>
          <p:nvPr>
            <p:ph type="ftr" sz="quarter" idx="11"/>
          </p:nvPr>
        </p:nvSpPr>
        <p:spPr>
          <a:xfrm>
            <a:off x="538546" y="6365498"/>
            <a:ext cx="3859795" cy="228660"/>
          </a:xfrm>
        </p:spPr>
        <p:txBody>
          <a:bodyPr/>
          <a:lstStyle/>
          <a:p>
            <a:endParaRPr lang="en-US" dirty="0"/>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37E3A758-0283-4946-BFD0-D51516AC4FC1}" type="slidenum">
              <a:rPr lang="en-US" smtClean="0"/>
              <a:t>‹#›</a:t>
            </a:fld>
            <a:endParaRPr lang="en-US" dirty="0"/>
          </a:p>
        </p:txBody>
      </p:sp>
    </p:spTree>
    <p:extLst>
      <p:ext uri="{BB962C8B-B14F-4D97-AF65-F5344CB8AC3E}">
        <p14:creationId xmlns:p14="http://schemas.microsoft.com/office/powerpoint/2010/main" val="14745872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4424" y="2015384"/>
            <a:ext cx="7800976" cy="4250945"/>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6" name="Slide Number Placeholder 5"/>
          <p:cNvSpPr>
            <a:spLocks noGrp="1"/>
          </p:cNvSpPr>
          <p:nvPr>
            <p:ph type="sldNum" sz="quarter" idx="12"/>
          </p:nvPr>
        </p:nvSpPr>
        <p:spPr/>
        <p:txBody>
          <a:bodyPr/>
          <a:lstStyle/>
          <a:p>
            <a:fld id="{37E3A758-0283-4946-BFD0-D51516AC4FC1}" type="slidenum">
              <a:rPr lang="en-US" smtClean="0"/>
              <a:t>‹#›</a:t>
            </a:fld>
            <a:endParaRPr lang="en-US" dirty="0"/>
          </a:p>
        </p:txBody>
      </p:sp>
      <p:pic>
        <p:nvPicPr>
          <p:cNvPr id="7" name="Picture 6" descr="ESU wordmark.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80050" y="310114"/>
            <a:ext cx="2335350" cy="415453"/>
          </a:xfrm>
          <a:prstGeom prst="rect">
            <a:avLst/>
          </a:prstGeom>
        </p:spPr>
      </p:pic>
      <p:sp>
        <p:nvSpPr>
          <p:cNvPr id="8" name="Title 1"/>
          <p:cNvSpPr>
            <a:spLocks noGrp="1"/>
          </p:cNvSpPr>
          <p:nvPr>
            <p:ph type="ctrTitle"/>
          </p:nvPr>
        </p:nvSpPr>
        <p:spPr>
          <a:xfrm>
            <a:off x="0" y="893662"/>
            <a:ext cx="8915400" cy="962975"/>
          </a:xfrm>
        </p:spPr>
        <p:txBody>
          <a:bodyPr/>
          <a:lstStyle>
            <a:lvl1pPr>
              <a:defRPr>
                <a:solidFill>
                  <a:schemeClr val="bg1"/>
                </a:solidFill>
              </a:defRPr>
            </a:lvl1pPr>
          </a:lstStyle>
          <a:p>
            <a:r>
              <a:rPr lang="en-US" dirty="0"/>
              <a:t>Click to edit Master title style</a:t>
            </a:r>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65970" y="927098"/>
            <a:ext cx="6343672" cy="709865"/>
          </a:xfrm>
        </p:spPr>
        <p:txBody>
          <a:bodyPr anchor="ctr"/>
          <a:lstStyle>
            <a:lvl1pPr>
              <a:defRPr sz="32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DDF080-5E8C-48AD-84E5-6C08B304C14E}" type="datetimeFigureOut">
              <a:rPr lang="en-US" smtClean="0"/>
              <a:t>3/28/2024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37E3A758-0283-4946-BFD0-D51516AC4FC1}" type="slidenum">
              <a:rPr lang="en-US" smtClean="0"/>
              <a:t>‹#›</a:t>
            </a:fld>
            <a:endParaRPr lang="en-US" dirty="0"/>
          </a:p>
        </p:txBody>
      </p:sp>
    </p:spTree>
    <p:extLst>
      <p:ext uri="{BB962C8B-B14F-4D97-AF65-F5344CB8AC3E}">
        <p14:creationId xmlns:p14="http://schemas.microsoft.com/office/powerpoint/2010/main" val="37491374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6200000">
              <a:off x="3105027"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p:nvPr/>
          </p:nvSpPr>
          <p:spPr bwMode="gray">
            <a:xfrm rot="15687606">
              <a:off x="3320102"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77534" y="2257588"/>
            <a:ext cx="3090672" cy="3020344"/>
          </a:xfrm>
        </p:spPr>
        <p:txBody>
          <a:bodyPr anchor="ct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5119261" y="2257588"/>
            <a:ext cx="3082516" cy="302034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37E3A758-0283-4946-BFD0-D51516AC4FC1}" type="slidenum">
              <a:rPr lang="en-US" smtClean="0"/>
              <a:t>‹#›</a:t>
            </a:fld>
            <a:endParaRPr lang="en-US" dirty="0"/>
          </a:p>
        </p:txBody>
      </p:sp>
    </p:spTree>
    <p:extLst>
      <p:ext uri="{BB962C8B-B14F-4D97-AF65-F5344CB8AC3E}">
        <p14:creationId xmlns:p14="http://schemas.microsoft.com/office/powerpoint/2010/main" val="4236514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a:t>Click to edit Master title style</a:t>
            </a:r>
            <a:endParaRPr lang="en-US" dirty="0"/>
          </a:p>
        </p:txBody>
      </p:sp>
      <p:sp>
        <p:nvSpPr>
          <p:cNvPr id="3" name="Content Placeholder 2"/>
          <p:cNvSpPr>
            <a:spLocks noGrp="1"/>
          </p:cNvSpPr>
          <p:nvPr>
            <p:ph sz="half" idx="1"/>
          </p:nvPr>
        </p:nvSpPr>
        <p:spPr>
          <a:xfrm>
            <a:off x="866440" y="2489200"/>
            <a:ext cx="3636980" cy="35306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0581" y="2489203"/>
            <a:ext cx="3636980" cy="35306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3/28/2024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37E3A758-0283-4946-BFD0-D51516AC4FC1}" type="slidenum">
              <a:rPr lang="en-US" smtClean="0"/>
              <a:t>‹#›</a:t>
            </a:fld>
            <a:endParaRPr lang="en-US" dirty="0"/>
          </a:p>
        </p:txBody>
      </p:sp>
    </p:spTree>
    <p:extLst>
      <p:ext uri="{BB962C8B-B14F-4D97-AF65-F5344CB8AC3E}">
        <p14:creationId xmlns:p14="http://schemas.microsoft.com/office/powerpoint/2010/main" val="4606700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69918" y="2489200"/>
            <a:ext cx="3633502" cy="759290"/>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66440" y="3248490"/>
            <a:ext cx="3636980" cy="277131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0581" y="2489200"/>
            <a:ext cx="3636979" cy="756635"/>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0581" y="3245835"/>
            <a:ext cx="3636980" cy="27739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3/28/2024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37E3A758-0283-4946-BFD0-D51516AC4FC1}" type="slidenum">
              <a:rPr lang="en-US" smtClean="0"/>
              <a:t>‹#›</a:t>
            </a:fld>
            <a:endParaRPr lang="en-US" dirty="0"/>
          </a:p>
        </p:txBody>
      </p:sp>
    </p:spTree>
    <p:extLst>
      <p:ext uri="{BB962C8B-B14F-4D97-AF65-F5344CB8AC3E}">
        <p14:creationId xmlns:p14="http://schemas.microsoft.com/office/powerpoint/2010/main" val="28212742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3/28/2024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37E3A758-0283-4946-BFD0-D51516AC4FC1}" type="slidenum">
              <a:rPr lang="en-US" smtClean="0"/>
              <a:t>‹#›</a:t>
            </a:fld>
            <a:endParaRPr lang="en-US" dirty="0"/>
          </a:p>
        </p:txBody>
      </p:sp>
    </p:spTree>
    <p:extLst>
      <p:ext uri="{BB962C8B-B14F-4D97-AF65-F5344CB8AC3E}">
        <p14:creationId xmlns:p14="http://schemas.microsoft.com/office/powerpoint/2010/main" val="2317071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Date Placeholder 1"/>
          <p:cNvSpPr>
            <a:spLocks noGrp="1"/>
          </p:cNvSpPr>
          <p:nvPr>
            <p:ph type="dt" sz="half" idx="10"/>
          </p:nvPr>
        </p:nvSpPr>
        <p:spPr/>
        <p:txBody>
          <a:bodyPr/>
          <a:lstStyle/>
          <a:p>
            <a:fld id="{B61BEF0D-F0BB-DE4B-95CE-6DB70DBA9567}" type="datetimeFigureOut">
              <a:rPr lang="en-US" smtClean="0"/>
              <a:pPr/>
              <a:t>3/28/2024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7678616" y="295730"/>
            <a:ext cx="791308" cy="767687"/>
          </a:xfrm>
          <a:prstGeom prst="rect">
            <a:avLst/>
          </a:prstGeom>
        </p:spPr>
        <p:txBody>
          <a:bodyPr/>
          <a:lstStyle>
            <a:lvl1pPr algn="ctr">
              <a:defRPr sz="2800"/>
            </a:lvl1pPr>
          </a:lstStyle>
          <a:p>
            <a:fld id="{37E3A758-0283-4946-BFD0-D51516AC4FC1}" type="slidenum">
              <a:rPr lang="en-US" smtClean="0"/>
              <a:t>‹#›</a:t>
            </a:fld>
            <a:endParaRPr lang="en-US" dirty="0"/>
          </a:p>
        </p:txBody>
      </p:sp>
    </p:spTree>
    <p:extLst>
      <p:ext uri="{BB962C8B-B14F-4D97-AF65-F5344CB8AC3E}">
        <p14:creationId xmlns:p14="http://schemas.microsoft.com/office/powerpoint/2010/main" val="30372272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548536"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2" name="Freeform 5"/>
            <p:cNvSpPr/>
            <p:nvPr/>
          </p:nvSpPr>
          <p:spPr bwMode="gray">
            <a:xfrm rot="15687606">
              <a:off x="2769747"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1447800"/>
            <a:ext cx="2712590" cy="1495588"/>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568927" y="1447800"/>
            <a:ext cx="3632850"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866441" y="3086845"/>
            <a:ext cx="2712589" cy="2933701"/>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0DDF080-5E8C-48AD-84E5-6C08B304C14E}" type="datetimeFigureOut">
              <a:rPr lang="en-US" smtClean="0"/>
              <a:t>3/28/2024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37E3A758-0283-4946-BFD0-D51516AC4FC1}" type="slidenum">
              <a:rPr lang="en-US" smtClean="0"/>
              <a:t>‹#›</a:t>
            </a:fld>
            <a:endParaRPr lang="en-US" dirty="0"/>
          </a:p>
        </p:txBody>
      </p:sp>
    </p:spTree>
    <p:extLst>
      <p:ext uri="{BB962C8B-B14F-4D97-AF65-F5344CB8AC3E}">
        <p14:creationId xmlns:p14="http://schemas.microsoft.com/office/powerpoint/2010/main" val="1390918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852610"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4" name="Freeform 5"/>
            <p:cNvSpPr/>
            <p:nvPr/>
          </p:nvSpPr>
          <p:spPr bwMode="gray">
            <a:xfrm rot="15687606">
              <a:off x="3074559"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1381390"/>
            <a:ext cx="2987089" cy="157480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4722909" y="1320800"/>
            <a:ext cx="2791102" cy="42164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0" y="3086100"/>
            <a:ext cx="2987089" cy="24511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37E3A758-0283-4946-BFD0-D51516AC4FC1}" type="slidenum">
              <a:rPr lang="en-US" smtClean="0"/>
              <a:t>‹#›</a:t>
            </a:fld>
            <a:endParaRPr lang="en-US" dirty="0"/>
          </a:p>
        </p:txBody>
      </p:sp>
    </p:spTree>
    <p:extLst>
      <p:ext uri="{BB962C8B-B14F-4D97-AF65-F5344CB8AC3E}">
        <p14:creationId xmlns:p14="http://schemas.microsoft.com/office/powerpoint/2010/main" val="3721533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14" name="Rectangle 13"/>
            <p:cNvSpPr/>
            <p:nvPr/>
          </p:nvSpPr>
          <p:spPr>
            <a:xfrm>
              <a:off x="0" y="0"/>
              <a:ext cx="9118832" cy="6858000"/>
            </a:xfrm>
            <a:prstGeom prst="rect">
              <a:avLst/>
            </a:prstGeom>
            <a:blipFill>
              <a:blip r:embed="rId20">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21010068">
              <a:off x="6359946" y="179029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5" name="Freeform 24"/>
            <p:cNvSpPr/>
            <p:nvPr/>
          </p:nvSpPr>
          <p:spPr bwMode="gray">
            <a:xfrm>
              <a:off x="485023" y="1856450"/>
              <a:ext cx="8173954" cy="4535226"/>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Placeholder 1"/>
          <p:cNvSpPr>
            <a:spLocks noGrp="1"/>
          </p:cNvSpPr>
          <p:nvPr>
            <p:ph type="title"/>
          </p:nvPr>
        </p:nvSpPr>
        <p:spPr bwMode="gray">
          <a:xfrm>
            <a:off x="866440" y="927099"/>
            <a:ext cx="6345260" cy="709865"/>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864382" y="2489200"/>
            <a:ext cx="6345260" cy="353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74443" y="6365498"/>
            <a:ext cx="990599" cy="228659"/>
          </a:xfrm>
          <a:prstGeom prst="rect">
            <a:avLst/>
          </a:prstGeom>
        </p:spPr>
        <p:txBody>
          <a:bodyPr vert="horz" lIns="91440" tIns="45720" rIns="91440" bIns="45720" rtlCol="0" anchor="b"/>
          <a:lstStyle>
            <a:lvl1pPr algn="r">
              <a:defRPr sz="900" b="1" i="0">
                <a:solidFill>
                  <a:schemeClr val="accent1"/>
                </a:solidFill>
              </a:defRPr>
            </a:lvl1pPr>
          </a:lstStyle>
          <a:p>
            <a:fld id="{B61BEF0D-F0BB-DE4B-95CE-6DB70DBA9567}" type="datetimeFigureOut">
              <a:rPr lang="en-US" smtClean="0"/>
              <a:pPr/>
              <a:t>3/28/2024</a:t>
            </a:fld>
            <a:endParaRPr lang="en-US" dirty="0"/>
          </a:p>
        </p:txBody>
      </p:sp>
      <p:sp>
        <p:nvSpPr>
          <p:cNvPr id="5" name="Footer Placeholder 4"/>
          <p:cNvSpPr>
            <a:spLocks noGrp="1"/>
          </p:cNvSpPr>
          <p:nvPr>
            <p:ph type="ftr" sz="quarter" idx="3"/>
          </p:nvPr>
        </p:nvSpPr>
        <p:spPr>
          <a:xfrm>
            <a:off x="590843" y="6365497"/>
            <a:ext cx="3859795" cy="228660"/>
          </a:xfrm>
          <a:prstGeom prst="rect">
            <a:avLst/>
          </a:prstGeom>
        </p:spPr>
        <p:txBody>
          <a:bodyPr vert="horz" lIns="91440" tIns="45720" rIns="91440" bIns="45720" rtlCol="0" anchor="b"/>
          <a:lstStyle>
            <a:lvl1pPr algn="l">
              <a:defRPr sz="900" b="1" i="0">
                <a:solidFill>
                  <a:schemeClr val="accent1"/>
                </a:solidFill>
              </a:defRPr>
            </a:lvl1pPr>
          </a:lstStyle>
          <a:p>
            <a:endParaRPr lang="en-US" dirty="0"/>
          </a:p>
        </p:txBody>
      </p:sp>
      <p:sp>
        <p:nvSpPr>
          <p:cNvPr id="26" name="Rectangle 25"/>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8" name="Slide Number Placeholder 5"/>
          <p:cNvSpPr>
            <a:spLocks noGrp="1"/>
          </p:cNvSpPr>
          <p:nvPr>
            <p:ph type="sldNum" sz="quarter" idx="4"/>
          </p:nvPr>
        </p:nvSpPr>
        <p:spPr bwMode="gray">
          <a:xfrm>
            <a:off x="7678616" y="295730"/>
            <a:ext cx="791308" cy="767687"/>
          </a:xfrm>
          <a:prstGeom prst="rect">
            <a:avLst/>
          </a:prstGeom>
        </p:spPr>
        <p:txBody>
          <a:bodyPr anchor="b"/>
          <a:lstStyle>
            <a:lvl1pPr algn="ctr">
              <a:defRPr sz="2800">
                <a:solidFill>
                  <a:schemeClr val="bg1"/>
                </a:solidFill>
              </a:defRPr>
            </a:lvl1pPr>
          </a:lstStyle>
          <a:p>
            <a:fld id="{37E3A758-0283-4946-BFD0-D51516AC4FC1}" type="slidenum">
              <a:rPr lang="en-US" smtClean="0"/>
              <a:t>‹#›</a:t>
            </a:fld>
            <a:endParaRPr lang="en-US" dirty="0"/>
          </a:p>
        </p:txBody>
      </p:sp>
    </p:spTree>
    <p:extLst>
      <p:ext uri="{BB962C8B-B14F-4D97-AF65-F5344CB8AC3E}">
        <p14:creationId xmlns:p14="http://schemas.microsoft.com/office/powerpoint/2010/main" val="3893131016"/>
      </p:ext>
    </p:extLst>
  </p:cSld>
  <p:clrMap bg1="lt1" tx1="dk1" bg2="lt2" tx2="dk2" accent1="accent1" accent2="accent2" accent3="accent3" accent4="accent4" accent5="accent5" accent6="accent6" hlink="hlink" folHlink="folHlink"/>
  <p:sldLayoutIdLst>
    <p:sldLayoutId id="2147483987" r:id="rId1"/>
    <p:sldLayoutId id="2147483988" r:id="rId2"/>
    <p:sldLayoutId id="2147483989" r:id="rId3"/>
    <p:sldLayoutId id="2147483990" r:id="rId4"/>
    <p:sldLayoutId id="2147483991" r:id="rId5"/>
    <p:sldLayoutId id="2147483992" r:id="rId6"/>
    <p:sldLayoutId id="2147483993" r:id="rId7"/>
    <p:sldLayoutId id="2147483994" r:id="rId8"/>
    <p:sldLayoutId id="2147483995" r:id="rId9"/>
    <p:sldLayoutId id="2147483996" r:id="rId10"/>
    <p:sldLayoutId id="2147483997" r:id="rId11"/>
    <p:sldLayoutId id="2147483998" r:id="rId12"/>
    <p:sldLayoutId id="2147483999" r:id="rId13"/>
    <p:sldLayoutId id="2147484000" r:id="rId14"/>
    <p:sldLayoutId id="2147484001" r:id="rId15"/>
    <p:sldLayoutId id="2147484002" r:id="rId16"/>
    <p:sldLayoutId id="2147484003" r:id="rId17"/>
    <p:sldLayoutId id="2147483868" r:id="rId18"/>
  </p:sldLayoutIdLst>
  <p:txStyles>
    <p:titleStyle>
      <a:lvl1pPr algn="l" defTabSz="457200" rtl="0" eaLnBrk="1" latinLnBrk="0" hangingPunct="1">
        <a:spcBef>
          <a:spcPct val="0"/>
        </a:spcBef>
        <a:buNone/>
        <a:defRPr sz="3200" b="0" i="0" kern="120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685800" indent="-283464"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96012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23444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150876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18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0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225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24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section508.gov/blog/accessibility-news-the-section-508-Update/" TargetMode="External"/><Relationship Id="rId2" Type="http://schemas.openxmlformats.org/officeDocument/2006/relationships/hyperlink" Target="http://www.w3.org/TR/WCAG20/"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access-board.gov/ict/wcag2ict.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eeoc.gov/laws/statutes/adaaa.cf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5">
            <a:extLst>
              <a:ext uri="{FF2B5EF4-FFF2-40B4-BE49-F238E27FC236}">
                <a16:creationId xmlns:a16="http://schemas.microsoft.com/office/drawing/2014/main" id="{74D7F5CE-A719-44F7-9C5B-4BC25A14E2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9144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p:cNvSpPr>
            <a:spLocks noGrp="1"/>
          </p:cNvSpPr>
          <p:nvPr>
            <p:ph type="ctrTitle"/>
          </p:nvPr>
        </p:nvSpPr>
        <p:spPr>
          <a:xfrm>
            <a:off x="3496749" y="2099733"/>
            <a:ext cx="4845960" cy="2677648"/>
          </a:xfrm>
        </p:spPr>
        <p:txBody>
          <a:bodyPr>
            <a:normAutofit fontScale="90000"/>
          </a:bodyPr>
          <a:lstStyle/>
          <a:p>
            <a:r>
              <a:rPr lang="en-US" sz="5300" dirty="0"/>
              <a:t>Breaking Down Barriers</a:t>
            </a:r>
            <a:br>
              <a:rPr lang="en-US" sz="2300" dirty="0"/>
            </a:br>
            <a:br>
              <a:rPr lang="en-US" sz="2300" dirty="0"/>
            </a:br>
            <a:br>
              <a:rPr lang="en-US" sz="2000" dirty="0"/>
            </a:br>
            <a:r>
              <a:rPr lang="en-US" sz="2000" dirty="0"/>
              <a:t>Anna J. Catterson, Ph.D.</a:t>
            </a:r>
            <a:br>
              <a:rPr lang="en-US" sz="2000" dirty="0"/>
            </a:br>
            <a:br>
              <a:rPr lang="en-US" sz="2000" dirty="0"/>
            </a:br>
            <a:r>
              <a:rPr lang="en-US" sz="2000" i="1" dirty="0"/>
              <a:t>Associate Professor, Baker University</a:t>
            </a:r>
            <a:br>
              <a:rPr lang="en-US" sz="2000" i="1" dirty="0"/>
            </a:br>
            <a:r>
              <a:rPr lang="en-US" sz="2000" i="1" dirty="0"/>
              <a:t>Executive Director, EKU Online</a:t>
            </a:r>
            <a:endParaRPr lang="en-US" sz="2300" i="1" dirty="0"/>
          </a:p>
        </p:txBody>
      </p:sp>
      <p:pic>
        <p:nvPicPr>
          <p:cNvPr id="4" name="Picture 3" descr="A person in a black suit">
            <a:extLst>
              <a:ext uri="{FF2B5EF4-FFF2-40B4-BE49-F238E27FC236}">
                <a16:creationId xmlns:a16="http://schemas.microsoft.com/office/drawing/2014/main" id="{6680319A-F1B8-392E-08C7-720BEC067145}"/>
              </a:ext>
            </a:extLst>
          </p:cNvPr>
          <p:cNvPicPr>
            <a:picLocks noChangeAspect="1"/>
          </p:cNvPicPr>
          <p:nvPr/>
        </p:nvPicPr>
        <p:blipFill rotWithShape="1">
          <a:blip r:embed="rId2"/>
          <a:srcRect l="24196" r="28195"/>
          <a:stretch/>
        </p:blipFill>
        <p:spPr>
          <a:xfrm>
            <a:off x="359223" y="471948"/>
            <a:ext cx="2813290" cy="5909207"/>
          </a:xfrm>
          <a:prstGeom prst="rect">
            <a:avLst/>
          </a:prstGeom>
          <a:ln>
            <a:noFill/>
          </a:ln>
        </p:spPr>
      </p:pic>
      <p:sp>
        <p:nvSpPr>
          <p:cNvPr id="11" name="Rectangle 10">
            <a:extLst>
              <a:ext uri="{FF2B5EF4-FFF2-40B4-BE49-F238E27FC236}">
                <a16:creationId xmlns:a16="http://schemas.microsoft.com/office/drawing/2014/main" id="{A163AD8F-ACE5-4FCB-A39E-DF84A72160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6104075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31">
            <a:extLst>
              <a:ext uri="{FF2B5EF4-FFF2-40B4-BE49-F238E27FC236}">
                <a16:creationId xmlns:a16="http://schemas.microsoft.com/office/drawing/2014/main" id="{B219AE65-9B94-44EA-BEF3-EF4BFA169C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F0C81A57-9CD5-461B-8FFE-4A8CB6CFBE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63154" y="467397"/>
            <a:ext cx="521872" cy="591911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grpSp>
        <p:nvGrpSpPr>
          <p:cNvPr id="36" name="Group 35">
            <a:extLst>
              <a:ext uri="{FF2B5EF4-FFF2-40B4-BE49-F238E27FC236}">
                <a16:creationId xmlns:a16="http://schemas.microsoft.com/office/drawing/2014/main" id="{3086C462-37F4-494D-8292-CCB95221CC1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9144000" cy="6858000"/>
            <a:chOff x="0" y="0"/>
            <a:chExt cx="12192000" cy="6858000"/>
          </a:xfrm>
          <a:solidFill>
            <a:srgbClr val="FFFFFF"/>
          </a:solidFill>
        </p:grpSpPr>
        <p:sp>
          <p:nvSpPr>
            <p:cNvPr id="37" name="Rectangle 36">
              <a:extLst>
                <a:ext uri="{FF2B5EF4-FFF2-40B4-BE49-F238E27FC236}">
                  <a16:creationId xmlns:a16="http://schemas.microsoft.com/office/drawing/2014/main" id="{2C7D2D64-353F-4802-AA48-A70CE6020B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38" name="Freeform 5">
              <a:extLst>
                <a:ext uri="{FF2B5EF4-FFF2-40B4-BE49-F238E27FC236}">
                  <a16:creationId xmlns:a16="http://schemas.microsoft.com/office/drawing/2014/main" id="{30A6328F-CAA3-4052-BF4C-14BD47706E6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ln>
              <a:noFill/>
            </a:ln>
          </p:spPr>
          <p:style>
            <a:lnRef idx="0">
              <a:scrgbClr r="0" g="0" b="0"/>
            </a:lnRef>
            <a:fillRef idx="1002">
              <a:schemeClr val="dk2"/>
            </a:fillRef>
            <a:effectRef idx="0">
              <a:scrgbClr r="0" g="0" b="0"/>
            </a:effectRef>
            <a:fontRef idx="major"/>
          </p:style>
        </p:sp>
      </p:grpSp>
      <p:sp>
        <p:nvSpPr>
          <p:cNvPr id="2" name="Title 1">
            <a:extLst>
              <a:ext uri="{FF2B5EF4-FFF2-40B4-BE49-F238E27FC236}">
                <a16:creationId xmlns:a16="http://schemas.microsoft.com/office/drawing/2014/main" id="{BA101DE4-AA3F-C574-0DFE-19E961F792FA}"/>
              </a:ext>
            </a:extLst>
          </p:cNvPr>
          <p:cNvSpPr>
            <a:spLocks noGrp="1"/>
          </p:cNvSpPr>
          <p:nvPr>
            <p:ph type="title"/>
          </p:nvPr>
        </p:nvSpPr>
        <p:spPr>
          <a:xfrm>
            <a:off x="750279" y="1209957"/>
            <a:ext cx="2275935" cy="4438087"/>
          </a:xfrm>
        </p:spPr>
        <p:txBody>
          <a:bodyPr anchor="ctr">
            <a:normAutofit/>
          </a:bodyPr>
          <a:lstStyle/>
          <a:p>
            <a:pPr algn="r"/>
            <a:r>
              <a:rPr lang="en-US" sz="2800">
                <a:solidFill>
                  <a:schemeClr val="tx1"/>
                </a:solidFill>
              </a:rPr>
              <a:t>Section 508 Refresh</a:t>
            </a:r>
          </a:p>
        </p:txBody>
      </p:sp>
      <p:cxnSp>
        <p:nvCxnSpPr>
          <p:cNvPr id="40" name="Straight Connector 39">
            <a:extLst>
              <a:ext uri="{FF2B5EF4-FFF2-40B4-BE49-F238E27FC236}">
                <a16:creationId xmlns:a16="http://schemas.microsoft.com/office/drawing/2014/main" id="{AD23B2CD-009B-425A-9616-1E1AD1D5AB4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267515" y="1930986"/>
            <a:ext cx="0" cy="3200400"/>
          </a:xfrm>
          <a:prstGeom prst="line">
            <a:avLst/>
          </a:prstGeom>
          <a:ln w="15875" cap="sq">
            <a:solidFill>
              <a:schemeClr val="tx2"/>
            </a:solidFill>
            <a:miter lim="800000"/>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0334A4AA-2A4D-CEE6-11E2-DA78BB9D7D7A}"/>
              </a:ext>
            </a:extLst>
          </p:cNvPr>
          <p:cNvSpPr>
            <a:spLocks noGrp="1"/>
          </p:cNvSpPr>
          <p:nvPr>
            <p:ph idx="1"/>
          </p:nvPr>
        </p:nvSpPr>
        <p:spPr>
          <a:xfrm>
            <a:off x="3508818" y="1059025"/>
            <a:ext cx="3976641" cy="4739950"/>
          </a:xfrm>
        </p:spPr>
        <p:txBody>
          <a:bodyPr anchor="ctr">
            <a:normAutofit/>
          </a:bodyPr>
          <a:lstStyle/>
          <a:p>
            <a:pPr>
              <a:lnSpc>
                <a:spcPct val="90000"/>
              </a:lnSpc>
            </a:pPr>
            <a:r>
              <a:rPr lang="en-US" sz="1050" b="1" dirty="0">
                <a:solidFill>
                  <a:schemeClr val="tx1"/>
                </a:solidFill>
              </a:rPr>
              <a:t>Major Changes</a:t>
            </a:r>
            <a:endParaRPr lang="en-US" sz="1050" dirty="0">
              <a:solidFill>
                <a:schemeClr val="tx1"/>
              </a:solidFill>
            </a:endParaRPr>
          </a:p>
          <a:p>
            <a:pPr>
              <a:lnSpc>
                <a:spcPct val="90000"/>
              </a:lnSpc>
            </a:pPr>
            <a:r>
              <a:rPr lang="en-US" sz="1050" dirty="0">
                <a:solidFill>
                  <a:schemeClr val="tx1"/>
                </a:solidFill>
              </a:rPr>
              <a:t>Major changes in the Revised 508 Standards include:</a:t>
            </a:r>
          </a:p>
          <a:p>
            <a:pPr marL="0" indent="0">
              <a:lnSpc>
                <a:spcPct val="90000"/>
              </a:lnSpc>
              <a:buNone/>
            </a:pPr>
            <a:r>
              <a:rPr lang="en-US" sz="1050" b="1" dirty="0">
                <a:solidFill>
                  <a:schemeClr val="tx1"/>
                </a:solidFill>
              </a:rPr>
              <a:t>Focus on Functionality</a:t>
            </a:r>
            <a:r>
              <a:rPr lang="en-US" sz="1050" dirty="0">
                <a:solidFill>
                  <a:schemeClr val="tx1"/>
                </a:solidFill>
              </a:rPr>
              <a:t> - Organizes by functionality instead of product type, to keep pace with advances in technology.</a:t>
            </a:r>
          </a:p>
          <a:p>
            <a:pPr marL="0" indent="0">
              <a:lnSpc>
                <a:spcPct val="90000"/>
              </a:lnSpc>
              <a:buNone/>
            </a:pPr>
            <a:r>
              <a:rPr lang="en-US" sz="1050" b="1" dirty="0">
                <a:solidFill>
                  <a:schemeClr val="tx1"/>
                </a:solidFill>
              </a:rPr>
              <a:t>Industry Alignment</a:t>
            </a:r>
            <a:r>
              <a:rPr lang="en-US" sz="1050" dirty="0">
                <a:solidFill>
                  <a:schemeClr val="tx1"/>
                </a:solidFill>
              </a:rPr>
              <a:t> - Incorporates </a:t>
            </a:r>
            <a:r>
              <a:rPr lang="en-US" sz="1050" dirty="0">
                <a:solidFill>
                  <a:schemeClr val="tx1"/>
                </a:solidFill>
                <a:hlinkClick r:id="rId2"/>
              </a:rPr>
              <a:t>Web Content Accessibility Guidelines</a:t>
            </a:r>
            <a:r>
              <a:rPr lang="en-US" sz="1050" dirty="0">
                <a:solidFill>
                  <a:schemeClr val="tx1"/>
                </a:solidFill>
              </a:rPr>
              <a:t> (WCAG) 2.0, developed by the World Wide Web Consortium (W3C), an international community that creates web standards. Clarifies applicability to websites, electronic documents and software.</a:t>
            </a:r>
          </a:p>
          <a:p>
            <a:pPr marL="0" indent="0">
              <a:lnSpc>
                <a:spcPct val="90000"/>
              </a:lnSpc>
              <a:buNone/>
            </a:pPr>
            <a:r>
              <a:rPr lang="en-US" sz="1050" b="1" dirty="0">
                <a:solidFill>
                  <a:schemeClr val="tx1"/>
                </a:solidFill>
              </a:rPr>
              <a:t>Content Accessibility</a:t>
            </a:r>
            <a:r>
              <a:rPr lang="en-US" sz="1050" dirty="0">
                <a:solidFill>
                  <a:schemeClr val="tx1"/>
                </a:solidFill>
              </a:rPr>
              <a:t> - Requires all public-facing official agency business content, as well as specific categories of non-public-facing content that is official agency business, to be accessible.</a:t>
            </a:r>
          </a:p>
          <a:p>
            <a:pPr marL="0" indent="0">
              <a:lnSpc>
                <a:spcPct val="90000"/>
              </a:lnSpc>
              <a:buNone/>
            </a:pPr>
            <a:r>
              <a:rPr lang="en-US" sz="1050" b="1" dirty="0">
                <a:solidFill>
                  <a:schemeClr val="tx1"/>
                </a:solidFill>
              </a:rPr>
              <a:t>Synchronized Tools and Tech</a:t>
            </a:r>
            <a:r>
              <a:rPr lang="en-US" sz="1050" dirty="0">
                <a:solidFill>
                  <a:schemeClr val="tx1"/>
                </a:solidFill>
              </a:rPr>
              <a:t> - Clarifies that software and operating systems must interoperate with assistive technology.</a:t>
            </a:r>
          </a:p>
          <a:p>
            <a:pPr marL="0" indent="0">
              <a:lnSpc>
                <a:spcPct val="90000"/>
              </a:lnSpc>
              <a:buNone/>
            </a:pPr>
            <a:r>
              <a:rPr lang="en-US" sz="1050" b="1" dirty="0">
                <a:solidFill>
                  <a:schemeClr val="tx1"/>
                </a:solidFill>
              </a:rPr>
              <a:t>Expanded Marketplace</a:t>
            </a:r>
            <a:r>
              <a:rPr lang="en-US" sz="1050" dirty="0">
                <a:solidFill>
                  <a:schemeClr val="tx1"/>
                </a:solidFill>
              </a:rPr>
              <a:t> - Incorporates by reference selected international standards like WCAG 2.0, and harmonizes with European Commission ICT Standards (EN 301 549), to create a larger marketplace of accessibility solutions.</a:t>
            </a:r>
          </a:p>
          <a:p>
            <a:pPr marL="0" indent="0">
              <a:lnSpc>
                <a:spcPct val="90000"/>
              </a:lnSpc>
              <a:buNone/>
            </a:pPr>
            <a:endParaRPr lang="en-US" sz="1050" dirty="0">
              <a:solidFill>
                <a:schemeClr val="tx1"/>
              </a:solidFill>
            </a:endParaRPr>
          </a:p>
          <a:p>
            <a:pPr>
              <a:lnSpc>
                <a:spcPct val="90000"/>
              </a:lnSpc>
            </a:pPr>
            <a:r>
              <a:rPr lang="en-US" sz="1050" dirty="0">
                <a:solidFill>
                  <a:schemeClr val="tx1"/>
                </a:solidFill>
                <a:hlinkClick r:id="rId3"/>
              </a:rPr>
              <a:t>Section 508 Regulations</a:t>
            </a:r>
            <a:endParaRPr lang="en-US" sz="1050" dirty="0">
              <a:solidFill>
                <a:schemeClr val="tx1"/>
              </a:solidFill>
            </a:endParaRPr>
          </a:p>
        </p:txBody>
      </p:sp>
    </p:spTree>
    <p:extLst>
      <p:ext uri="{BB962C8B-B14F-4D97-AF65-F5344CB8AC3E}">
        <p14:creationId xmlns:p14="http://schemas.microsoft.com/office/powerpoint/2010/main" val="25001525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74B0D-25FF-8AAA-76FD-603515CD96DD}"/>
              </a:ext>
            </a:extLst>
          </p:cNvPr>
          <p:cNvSpPr>
            <a:spLocks noGrp="1"/>
          </p:cNvSpPr>
          <p:nvPr>
            <p:ph type="title"/>
          </p:nvPr>
        </p:nvSpPr>
        <p:spPr/>
        <p:txBody>
          <a:bodyPr/>
          <a:lstStyle/>
          <a:p>
            <a:r>
              <a:rPr lang="en-US" dirty="0"/>
              <a:t>What’s new since 2017</a:t>
            </a:r>
          </a:p>
        </p:txBody>
      </p:sp>
      <p:sp>
        <p:nvSpPr>
          <p:cNvPr id="3" name="Content Placeholder 2">
            <a:extLst>
              <a:ext uri="{FF2B5EF4-FFF2-40B4-BE49-F238E27FC236}">
                <a16:creationId xmlns:a16="http://schemas.microsoft.com/office/drawing/2014/main" id="{C181661F-94CF-49A4-9C51-B5EED6F21446}"/>
              </a:ext>
            </a:extLst>
          </p:cNvPr>
          <p:cNvSpPr>
            <a:spLocks noGrp="1"/>
          </p:cNvSpPr>
          <p:nvPr>
            <p:ph idx="1"/>
          </p:nvPr>
        </p:nvSpPr>
        <p:spPr/>
        <p:txBody>
          <a:bodyPr/>
          <a:lstStyle/>
          <a:p>
            <a:r>
              <a:rPr lang="en-US" dirty="0"/>
              <a:t>There are 38 Level A and AA Success Criteria.  Of these, 22 are phrased differently but equivalent in substance to the Original 508 Standards.  Content that meets the current 508 requirements would not have to be changed to meet the corresponding success criteria.  Sixteen success criteria are new and content that meets the current 508 requirements might not meet these success criteria.</a:t>
            </a:r>
            <a:endParaRPr lang="en-US" dirty="0">
              <a:hlinkClick r:id="rId2"/>
            </a:endParaRPr>
          </a:p>
          <a:p>
            <a:r>
              <a:rPr lang="en-US" dirty="0">
                <a:hlinkClick r:id="rId2"/>
              </a:rPr>
              <a:t>https://www.access-board.gov/ict/wcag2ict.html</a:t>
            </a:r>
            <a:r>
              <a:rPr lang="en-US" dirty="0"/>
              <a:t> </a:t>
            </a:r>
          </a:p>
        </p:txBody>
      </p:sp>
    </p:spTree>
    <p:extLst>
      <p:ext uri="{BB962C8B-B14F-4D97-AF65-F5344CB8AC3E}">
        <p14:creationId xmlns:p14="http://schemas.microsoft.com/office/powerpoint/2010/main" val="24425594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219AE65-9B94-44EA-BEF3-EF4BFA169C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0C81A57-9CD5-461B-8FFE-4A8CB6CFBE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63154" y="467397"/>
            <a:ext cx="521872" cy="591911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grpSp>
        <p:nvGrpSpPr>
          <p:cNvPr id="12" name="Group 11">
            <a:extLst>
              <a:ext uri="{FF2B5EF4-FFF2-40B4-BE49-F238E27FC236}">
                <a16:creationId xmlns:a16="http://schemas.microsoft.com/office/drawing/2014/main" id="{3086C462-37F4-494D-8292-CCB95221CC1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9144000" cy="6858000"/>
            <a:chOff x="0" y="0"/>
            <a:chExt cx="12192000" cy="6858000"/>
          </a:xfrm>
          <a:solidFill>
            <a:srgbClr val="FFFFFF"/>
          </a:solidFill>
        </p:grpSpPr>
        <p:sp>
          <p:nvSpPr>
            <p:cNvPr id="13" name="Rectangle 12">
              <a:extLst>
                <a:ext uri="{FF2B5EF4-FFF2-40B4-BE49-F238E27FC236}">
                  <a16:creationId xmlns:a16="http://schemas.microsoft.com/office/drawing/2014/main" id="{2C7D2D64-353F-4802-AA48-A70CE6020B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5">
              <a:extLst>
                <a:ext uri="{FF2B5EF4-FFF2-40B4-BE49-F238E27FC236}">
                  <a16:creationId xmlns:a16="http://schemas.microsoft.com/office/drawing/2014/main" id="{30A6328F-CAA3-4052-BF4C-14BD47706E6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ln>
              <a:noFill/>
            </a:ln>
          </p:spPr>
          <p:style>
            <a:lnRef idx="0">
              <a:scrgbClr r="0" g="0" b="0"/>
            </a:lnRef>
            <a:fillRef idx="1002">
              <a:schemeClr val="dk2"/>
            </a:fillRef>
            <a:effectRef idx="0">
              <a:scrgbClr r="0" g="0" b="0"/>
            </a:effectRef>
            <a:fontRef idx="major"/>
          </p:style>
        </p:sp>
      </p:grpSp>
      <p:sp>
        <p:nvSpPr>
          <p:cNvPr id="3" name="Title 2"/>
          <p:cNvSpPr>
            <a:spLocks noGrp="1"/>
          </p:cNvSpPr>
          <p:nvPr>
            <p:ph type="title"/>
          </p:nvPr>
        </p:nvSpPr>
        <p:spPr>
          <a:xfrm>
            <a:off x="750279" y="1209957"/>
            <a:ext cx="2275935" cy="4438087"/>
          </a:xfrm>
        </p:spPr>
        <p:txBody>
          <a:bodyPr anchor="ctr">
            <a:normAutofit/>
          </a:bodyPr>
          <a:lstStyle/>
          <a:p>
            <a:pPr algn="r"/>
            <a:r>
              <a:rPr lang="en-US" sz="2800">
                <a:solidFill>
                  <a:schemeClr val="tx1"/>
                </a:solidFill>
              </a:rPr>
              <a:t>Getting started with ADA</a:t>
            </a:r>
          </a:p>
        </p:txBody>
      </p:sp>
      <p:cxnSp>
        <p:nvCxnSpPr>
          <p:cNvPr id="16" name="Straight Connector 15">
            <a:extLst>
              <a:ext uri="{FF2B5EF4-FFF2-40B4-BE49-F238E27FC236}">
                <a16:creationId xmlns:a16="http://schemas.microsoft.com/office/drawing/2014/main" id="{AD23B2CD-009B-425A-9616-1E1AD1D5AB4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267515" y="1930986"/>
            <a:ext cx="0" cy="3200400"/>
          </a:xfrm>
          <a:prstGeom prst="line">
            <a:avLst/>
          </a:prstGeom>
          <a:ln w="15875" cap="sq">
            <a:solidFill>
              <a:schemeClr val="tx2"/>
            </a:solidFill>
            <a:miter lim="800000"/>
          </a:ln>
        </p:spPr>
        <p:style>
          <a:lnRef idx="1">
            <a:schemeClr val="accent1"/>
          </a:lnRef>
          <a:fillRef idx="0">
            <a:schemeClr val="accent1"/>
          </a:fillRef>
          <a:effectRef idx="0">
            <a:schemeClr val="accent1"/>
          </a:effectRef>
          <a:fontRef idx="minor">
            <a:schemeClr val="tx1"/>
          </a:fontRef>
        </p:style>
      </p:cxnSp>
      <p:sp>
        <p:nvSpPr>
          <p:cNvPr id="2" name="Content Placeholder 1"/>
          <p:cNvSpPr>
            <a:spLocks noGrp="1"/>
          </p:cNvSpPr>
          <p:nvPr>
            <p:ph idx="1"/>
          </p:nvPr>
        </p:nvSpPr>
        <p:spPr>
          <a:xfrm>
            <a:off x="3508818" y="1059025"/>
            <a:ext cx="3976641" cy="4739950"/>
          </a:xfrm>
        </p:spPr>
        <p:txBody>
          <a:bodyPr anchor="ctr">
            <a:normAutofit/>
          </a:bodyPr>
          <a:lstStyle/>
          <a:p>
            <a:r>
              <a:rPr lang="en-US">
                <a:solidFill>
                  <a:schemeClr val="tx1"/>
                </a:solidFill>
              </a:rPr>
              <a:t>All Universities are required by law to provide programs and services that are accessible to all qualified participants, including those with disabilities.  </a:t>
            </a:r>
          </a:p>
          <a:p>
            <a:r>
              <a:rPr lang="en-US">
                <a:solidFill>
                  <a:schemeClr val="tx1"/>
                </a:solidFill>
              </a:rPr>
              <a:t>But what does that mean for you? What do you need to know?</a:t>
            </a:r>
          </a:p>
          <a:p>
            <a:pPr marL="0" indent="0">
              <a:buNone/>
            </a:pPr>
            <a:endParaRPr lang="en-US">
              <a:solidFill>
                <a:schemeClr val="tx1"/>
              </a:solidFill>
            </a:endParaRPr>
          </a:p>
        </p:txBody>
      </p:sp>
    </p:spTree>
    <p:extLst>
      <p:ext uri="{BB962C8B-B14F-4D97-AF65-F5344CB8AC3E}">
        <p14:creationId xmlns:p14="http://schemas.microsoft.com/office/powerpoint/2010/main" val="26266343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219AE65-9B94-44EA-BEF3-EF4BFA169C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0C81A57-9CD5-461B-8FFE-4A8CB6CFBE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63154" y="467397"/>
            <a:ext cx="521872" cy="591911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grpSp>
        <p:nvGrpSpPr>
          <p:cNvPr id="12" name="Group 11">
            <a:extLst>
              <a:ext uri="{FF2B5EF4-FFF2-40B4-BE49-F238E27FC236}">
                <a16:creationId xmlns:a16="http://schemas.microsoft.com/office/drawing/2014/main" id="{3086C462-37F4-494D-8292-CCB95221CC1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9144000" cy="6858000"/>
            <a:chOff x="0" y="0"/>
            <a:chExt cx="12192000" cy="6858000"/>
          </a:xfrm>
          <a:solidFill>
            <a:srgbClr val="FFFFFF"/>
          </a:solidFill>
        </p:grpSpPr>
        <p:sp>
          <p:nvSpPr>
            <p:cNvPr id="13" name="Rectangle 12">
              <a:extLst>
                <a:ext uri="{FF2B5EF4-FFF2-40B4-BE49-F238E27FC236}">
                  <a16:creationId xmlns:a16="http://schemas.microsoft.com/office/drawing/2014/main" id="{2C7D2D64-353F-4802-AA48-A70CE6020B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5">
              <a:extLst>
                <a:ext uri="{FF2B5EF4-FFF2-40B4-BE49-F238E27FC236}">
                  <a16:creationId xmlns:a16="http://schemas.microsoft.com/office/drawing/2014/main" id="{30A6328F-CAA3-4052-BF4C-14BD47706E6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ln>
              <a:noFill/>
            </a:ln>
          </p:spPr>
          <p:style>
            <a:lnRef idx="0">
              <a:scrgbClr r="0" g="0" b="0"/>
            </a:lnRef>
            <a:fillRef idx="1002">
              <a:schemeClr val="dk2"/>
            </a:fillRef>
            <a:effectRef idx="0">
              <a:scrgbClr r="0" g="0" b="0"/>
            </a:effectRef>
            <a:fontRef idx="major"/>
          </p:style>
        </p:sp>
      </p:grpSp>
      <p:sp>
        <p:nvSpPr>
          <p:cNvPr id="3" name="Title 2"/>
          <p:cNvSpPr>
            <a:spLocks noGrp="1"/>
          </p:cNvSpPr>
          <p:nvPr>
            <p:ph type="title"/>
          </p:nvPr>
        </p:nvSpPr>
        <p:spPr>
          <a:xfrm>
            <a:off x="750279" y="1209957"/>
            <a:ext cx="2275935" cy="4438087"/>
          </a:xfrm>
        </p:spPr>
        <p:txBody>
          <a:bodyPr anchor="ctr">
            <a:normAutofit/>
          </a:bodyPr>
          <a:lstStyle/>
          <a:p>
            <a:pPr algn="r"/>
            <a:r>
              <a:rPr lang="en-US" sz="2800">
                <a:solidFill>
                  <a:schemeClr val="tx1"/>
                </a:solidFill>
              </a:rPr>
              <a:t>Creating Accessible Documents</a:t>
            </a:r>
          </a:p>
        </p:txBody>
      </p:sp>
      <p:cxnSp>
        <p:nvCxnSpPr>
          <p:cNvPr id="16" name="Straight Connector 15">
            <a:extLst>
              <a:ext uri="{FF2B5EF4-FFF2-40B4-BE49-F238E27FC236}">
                <a16:creationId xmlns:a16="http://schemas.microsoft.com/office/drawing/2014/main" id="{AD23B2CD-009B-425A-9616-1E1AD1D5AB4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267515" y="1930986"/>
            <a:ext cx="0" cy="3200400"/>
          </a:xfrm>
          <a:prstGeom prst="line">
            <a:avLst/>
          </a:prstGeom>
          <a:ln w="15875" cap="sq">
            <a:solidFill>
              <a:schemeClr val="tx2"/>
            </a:solidFill>
            <a:miter lim="800000"/>
          </a:ln>
        </p:spPr>
        <p:style>
          <a:lnRef idx="1">
            <a:schemeClr val="accent1"/>
          </a:lnRef>
          <a:fillRef idx="0">
            <a:schemeClr val="accent1"/>
          </a:fillRef>
          <a:effectRef idx="0">
            <a:schemeClr val="accent1"/>
          </a:effectRef>
          <a:fontRef idx="minor">
            <a:schemeClr val="tx1"/>
          </a:fontRef>
        </p:style>
      </p:cxnSp>
      <p:sp>
        <p:nvSpPr>
          <p:cNvPr id="2" name="Content Placeholder 1"/>
          <p:cNvSpPr>
            <a:spLocks noGrp="1"/>
          </p:cNvSpPr>
          <p:nvPr>
            <p:ph idx="1"/>
          </p:nvPr>
        </p:nvSpPr>
        <p:spPr>
          <a:xfrm>
            <a:off x="3508818" y="1059025"/>
            <a:ext cx="3976641" cy="4739950"/>
          </a:xfrm>
        </p:spPr>
        <p:txBody>
          <a:bodyPr anchor="ctr">
            <a:normAutofit lnSpcReduction="10000"/>
          </a:bodyPr>
          <a:lstStyle/>
          <a:p>
            <a:pPr>
              <a:lnSpc>
                <a:spcPct val="90000"/>
              </a:lnSpc>
            </a:pPr>
            <a:r>
              <a:rPr lang="en-US" sz="1700" dirty="0">
                <a:solidFill>
                  <a:schemeClr val="tx1"/>
                </a:solidFill>
              </a:rPr>
              <a:t>When creating content, there are a few basic steps that should be followed in order to assure your content is accessible. The core steps needed for accessibility are the same regardless of whether your document is in HTML, Microsoft Word, Adobe PDF, or another document format:</a:t>
            </a:r>
          </a:p>
          <a:p>
            <a:pPr lvl="1">
              <a:lnSpc>
                <a:spcPct val="90000"/>
              </a:lnSpc>
            </a:pPr>
            <a:r>
              <a:rPr lang="en-US" sz="1700" dirty="0">
                <a:solidFill>
                  <a:schemeClr val="tx1"/>
                </a:solidFill>
              </a:rPr>
              <a:t>Use headings</a:t>
            </a:r>
          </a:p>
          <a:p>
            <a:pPr lvl="1">
              <a:lnSpc>
                <a:spcPct val="90000"/>
              </a:lnSpc>
            </a:pPr>
            <a:r>
              <a:rPr lang="en-US" sz="1700" dirty="0">
                <a:solidFill>
                  <a:schemeClr val="tx1"/>
                </a:solidFill>
              </a:rPr>
              <a:t>Use lists</a:t>
            </a:r>
          </a:p>
          <a:p>
            <a:pPr lvl="1">
              <a:lnSpc>
                <a:spcPct val="90000"/>
              </a:lnSpc>
            </a:pPr>
            <a:r>
              <a:rPr lang="en-US" sz="1700" dirty="0">
                <a:solidFill>
                  <a:schemeClr val="tx1"/>
                </a:solidFill>
              </a:rPr>
              <a:t>Add alternate text to images</a:t>
            </a:r>
          </a:p>
          <a:p>
            <a:pPr lvl="1">
              <a:lnSpc>
                <a:spcPct val="90000"/>
              </a:lnSpc>
            </a:pPr>
            <a:r>
              <a:rPr lang="en-US" sz="1700" dirty="0">
                <a:solidFill>
                  <a:schemeClr val="tx1"/>
                </a:solidFill>
              </a:rPr>
              <a:t>Identify document language</a:t>
            </a:r>
          </a:p>
          <a:p>
            <a:pPr lvl="1">
              <a:lnSpc>
                <a:spcPct val="90000"/>
              </a:lnSpc>
            </a:pPr>
            <a:r>
              <a:rPr lang="en-US" sz="1700" dirty="0">
                <a:solidFill>
                  <a:schemeClr val="tx1"/>
                </a:solidFill>
              </a:rPr>
              <a:t>Use tables wisely</a:t>
            </a:r>
          </a:p>
          <a:p>
            <a:pPr lvl="1">
              <a:lnSpc>
                <a:spcPct val="90000"/>
              </a:lnSpc>
            </a:pPr>
            <a:r>
              <a:rPr lang="en-US" sz="1700" dirty="0">
                <a:solidFill>
                  <a:schemeClr val="tx1"/>
                </a:solidFill>
              </a:rPr>
              <a:t>Understand how to export from one format to another</a:t>
            </a:r>
          </a:p>
          <a:p>
            <a:pPr>
              <a:lnSpc>
                <a:spcPct val="90000"/>
              </a:lnSpc>
              <a:buFont typeface="Arial" panose="020B0604020202020204" pitchFamily="34" charset="0"/>
              <a:buChar char="•"/>
            </a:pPr>
            <a:endParaRPr lang="en-US" sz="1700" dirty="0">
              <a:solidFill>
                <a:schemeClr val="tx1"/>
              </a:solidFill>
            </a:endParaRPr>
          </a:p>
        </p:txBody>
      </p:sp>
    </p:spTree>
    <p:extLst>
      <p:ext uri="{BB962C8B-B14F-4D97-AF65-F5344CB8AC3E}">
        <p14:creationId xmlns:p14="http://schemas.microsoft.com/office/powerpoint/2010/main" val="1665118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12E451E-151A-4910-BF41-6A040B659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002">
            <a:schemeClr val="l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296EFE4-A70C-4388-9A15-3F657B6615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187" y="473745"/>
            <a:ext cx="8420318" cy="5902829"/>
          </a:xfrm>
          <a:prstGeom prst="rect">
            <a:avLst/>
          </a:prstGeom>
          <a:ln>
            <a:noFill/>
          </a:ln>
          <a:effectLst/>
        </p:spPr>
        <p:style>
          <a:lnRef idx="1">
            <a:schemeClr val="accent1"/>
          </a:lnRef>
          <a:fillRef idx="3">
            <a:schemeClr val="accent1"/>
          </a:fillRef>
          <a:effectRef idx="2">
            <a:schemeClr val="accent1"/>
          </a:effectRef>
          <a:fontRef idx="minor">
            <a:schemeClr val="lt1"/>
          </a:fontRef>
        </p:style>
      </p:sp>
      <p:sp>
        <p:nvSpPr>
          <p:cNvPr id="3" name="Title 2"/>
          <p:cNvSpPr>
            <a:spLocks noGrp="1"/>
          </p:cNvSpPr>
          <p:nvPr>
            <p:ph type="title"/>
          </p:nvPr>
        </p:nvSpPr>
        <p:spPr>
          <a:xfrm>
            <a:off x="866215" y="855482"/>
            <a:ext cx="6571060" cy="898674"/>
          </a:xfrm>
        </p:spPr>
        <p:txBody>
          <a:bodyPr anchor="b">
            <a:normAutofit/>
          </a:bodyPr>
          <a:lstStyle/>
          <a:p>
            <a:r>
              <a:rPr lang="en-US">
                <a:solidFill>
                  <a:schemeClr val="tx2"/>
                </a:solidFill>
              </a:rPr>
              <a:t>Video Captioning</a:t>
            </a:r>
          </a:p>
        </p:txBody>
      </p:sp>
      <p:sp>
        <p:nvSpPr>
          <p:cNvPr id="12" name="Rectangle 11">
            <a:extLst>
              <a:ext uri="{FF2B5EF4-FFF2-40B4-BE49-F238E27FC236}">
                <a16:creationId xmlns:a16="http://schemas.microsoft.com/office/drawing/2014/main" id="{425EBAFC-9388-432A-BCFD-EEA2F410D8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Content Placeholder 1"/>
          <p:cNvSpPr>
            <a:spLocks noGrp="1"/>
          </p:cNvSpPr>
          <p:nvPr>
            <p:ph idx="1"/>
          </p:nvPr>
        </p:nvSpPr>
        <p:spPr>
          <a:xfrm>
            <a:off x="866215" y="2079173"/>
            <a:ext cx="6136643" cy="3730689"/>
          </a:xfrm>
        </p:spPr>
        <p:txBody>
          <a:bodyPr anchor="ctr">
            <a:normAutofit/>
          </a:bodyPr>
          <a:lstStyle/>
          <a:p>
            <a:r>
              <a:rPr lang="en-US">
                <a:solidFill>
                  <a:schemeClr val="tx1"/>
                </a:solidFill>
              </a:rPr>
              <a:t>Video is one of the mediums that requires the most attention concerning accessibility. The visual content of video is lost for students with visual impairments, and the audio content is lost for students with hearing impairments. These caveats necessitate providing alternative textual representations of audio and critical image content. This can be accomplished by creating a caption script and visual script for a video.</a:t>
            </a:r>
          </a:p>
          <a:p>
            <a:pPr marL="0" indent="0">
              <a:buNone/>
            </a:pPr>
            <a:endParaRPr lang="en-US">
              <a:solidFill>
                <a:schemeClr val="tx1"/>
              </a:solidFill>
            </a:endParaRPr>
          </a:p>
        </p:txBody>
      </p:sp>
    </p:spTree>
    <p:extLst>
      <p:ext uri="{BB962C8B-B14F-4D97-AF65-F5344CB8AC3E}">
        <p14:creationId xmlns:p14="http://schemas.microsoft.com/office/powerpoint/2010/main" val="20234668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435E4-820B-BD86-26CC-3C3079D3D940}"/>
              </a:ext>
            </a:extLst>
          </p:cNvPr>
          <p:cNvSpPr>
            <a:spLocks noGrp="1"/>
          </p:cNvSpPr>
          <p:nvPr>
            <p:ph type="title"/>
          </p:nvPr>
        </p:nvSpPr>
        <p:spPr/>
        <p:txBody>
          <a:bodyPr/>
          <a:lstStyle/>
          <a:p>
            <a:r>
              <a:rPr lang="en-US" dirty="0"/>
              <a:t>DEMONSTRATIONS</a:t>
            </a:r>
          </a:p>
        </p:txBody>
      </p:sp>
      <p:sp>
        <p:nvSpPr>
          <p:cNvPr id="3" name="Content Placeholder 2">
            <a:extLst>
              <a:ext uri="{FF2B5EF4-FFF2-40B4-BE49-F238E27FC236}">
                <a16:creationId xmlns:a16="http://schemas.microsoft.com/office/drawing/2014/main" id="{AD1EBB13-7162-B83B-9BAE-BE85E3C25FD4}"/>
              </a:ext>
            </a:extLst>
          </p:cNvPr>
          <p:cNvSpPr>
            <a:spLocks noGrp="1"/>
          </p:cNvSpPr>
          <p:nvPr>
            <p:ph idx="1"/>
          </p:nvPr>
        </p:nvSpPr>
        <p:spPr/>
        <p:txBody>
          <a:bodyPr/>
          <a:lstStyle/>
          <a:p>
            <a:r>
              <a:rPr lang="en-US" dirty="0"/>
              <a:t>Word Document</a:t>
            </a:r>
          </a:p>
          <a:p>
            <a:r>
              <a:rPr lang="en-US" dirty="0"/>
              <a:t>PowerPoint</a:t>
            </a:r>
          </a:p>
          <a:p>
            <a:r>
              <a:rPr lang="en-US" dirty="0"/>
              <a:t>PDF</a:t>
            </a:r>
          </a:p>
        </p:txBody>
      </p:sp>
    </p:spTree>
    <p:extLst>
      <p:ext uri="{BB962C8B-B14F-4D97-AF65-F5344CB8AC3E}">
        <p14:creationId xmlns:p14="http://schemas.microsoft.com/office/powerpoint/2010/main" val="4291871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15">
            <a:extLst>
              <a:ext uri="{FF2B5EF4-FFF2-40B4-BE49-F238E27FC236}">
                <a16:creationId xmlns:a16="http://schemas.microsoft.com/office/drawing/2014/main" id="{B219AE65-9B94-44EA-BEF3-EF4BFA169C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17">
            <a:extLst>
              <a:ext uri="{FF2B5EF4-FFF2-40B4-BE49-F238E27FC236}">
                <a16:creationId xmlns:a16="http://schemas.microsoft.com/office/drawing/2014/main" id="{F0C81A57-9CD5-461B-8FFE-4A8CB6CFBE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63154" y="467397"/>
            <a:ext cx="521872" cy="591911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grpSp>
        <p:nvGrpSpPr>
          <p:cNvPr id="26" name="Group 19">
            <a:extLst>
              <a:ext uri="{FF2B5EF4-FFF2-40B4-BE49-F238E27FC236}">
                <a16:creationId xmlns:a16="http://schemas.microsoft.com/office/drawing/2014/main" id="{3086C462-37F4-494D-8292-CCB95221CC1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9144000" cy="6858000"/>
            <a:chOff x="0" y="0"/>
            <a:chExt cx="12192000" cy="6858000"/>
          </a:xfrm>
          <a:solidFill>
            <a:srgbClr val="FFFFFF"/>
          </a:solidFill>
        </p:grpSpPr>
        <p:sp>
          <p:nvSpPr>
            <p:cNvPr id="21" name="Rectangle 20">
              <a:extLst>
                <a:ext uri="{FF2B5EF4-FFF2-40B4-BE49-F238E27FC236}">
                  <a16:creationId xmlns:a16="http://schemas.microsoft.com/office/drawing/2014/main" id="{2C7D2D64-353F-4802-AA48-A70CE6020B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Freeform 5">
              <a:extLst>
                <a:ext uri="{FF2B5EF4-FFF2-40B4-BE49-F238E27FC236}">
                  <a16:creationId xmlns:a16="http://schemas.microsoft.com/office/drawing/2014/main" id="{30A6328F-CAA3-4052-BF4C-14BD47706E6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ln>
              <a:noFill/>
            </a:ln>
          </p:spPr>
          <p:style>
            <a:lnRef idx="0">
              <a:scrgbClr r="0" g="0" b="0"/>
            </a:lnRef>
            <a:fillRef idx="1002">
              <a:schemeClr val="dk2"/>
            </a:fillRef>
            <a:effectRef idx="0">
              <a:scrgbClr r="0" g="0" b="0"/>
            </a:effectRef>
            <a:fontRef idx="major"/>
          </p:style>
        </p:sp>
      </p:grpSp>
      <p:sp>
        <p:nvSpPr>
          <p:cNvPr id="2" name="Title 1"/>
          <p:cNvSpPr>
            <a:spLocks noGrp="1"/>
          </p:cNvSpPr>
          <p:nvPr>
            <p:ph type="title"/>
          </p:nvPr>
        </p:nvSpPr>
        <p:spPr>
          <a:xfrm>
            <a:off x="750279" y="1209957"/>
            <a:ext cx="2275935" cy="4438087"/>
          </a:xfrm>
        </p:spPr>
        <p:txBody>
          <a:bodyPr anchor="ctr">
            <a:normAutofit/>
          </a:bodyPr>
          <a:lstStyle/>
          <a:p>
            <a:pPr algn="r"/>
            <a:r>
              <a:rPr lang="en-US" sz="2800">
                <a:solidFill>
                  <a:schemeClr val="tx1"/>
                </a:solidFill>
              </a:rPr>
              <a:t>Objectives</a:t>
            </a:r>
            <a:endParaRPr lang="en-US" sz="2800">
              <a:solidFill>
                <a:schemeClr val="tx1"/>
              </a:solidFill>
              <a:latin typeface="Times New Roman" panose="02020603050405020304" pitchFamily="18" charset="0"/>
              <a:cs typeface="Times New Roman" panose="02020603050405020304" pitchFamily="18" charset="0"/>
            </a:endParaRPr>
          </a:p>
        </p:txBody>
      </p:sp>
      <p:cxnSp>
        <p:nvCxnSpPr>
          <p:cNvPr id="24" name="Straight Connector 23">
            <a:extLst>
              <a:ext uri="{FF2B5EF4-FFF2-40B4-BE49-F238E27FC236}">
                <a16:creationId xmlns:a16="http://schemas.microsoft.com/office/drawing/2014/main" id="{AD23B2CD-009B-425A-9616-1E1AD1D5AB4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267515" y="1930986"/>
            <a:ext cx="0" cy="3200400"/>
          </a:xfrm>
          <a:prstGeom prst="line">
            <a:avLst/>
          </a:prstGeom>
          <a:ln w="15875" cap="sq">
            <a:solidFill>
              <a:schemeClr val="tx2"/>
            </a:solidFill>
            <a:miter lim="800000"/>
          </a:ln>
        </p:spPr>
        <p:style>
          <a:lnRef idx="1">
            <a:schemeClr val="accent1"/>
          </a:lnRef>
          <a:fillRef idx="0">
            <a:schemeClr val="accent1"/>
          </a:fillRef>
          <a:effectRef idx="0">
            <a:schemeClr val="accent1"/>
          </a:effectRef>
          <a:fontRef idx="minor">
            <a:schemeClr val="tx1"/>
          </a:fontRef>
        </p:style>
      </p:cxnSp>
      <p:sp>
        <p:nvSpPr>
          <p:cNvPr id="11" name="Content Placeholder 2"/>
          <p:cNvSpPr>
            <a:spLocks noGrp="1"/>
          </p:cNvSpPr>
          <p:nvPr>
            <p:ph idx="1"/>
          </p:nvPr>
        </p:nvSpPr>
        <p:spPr>
          <a:xfrm>
            <a:off x="3508818" y="1059025"/>
            <a:ext cx="3976641" cy="4739950"/>
          </a:xfrm>
        </p:spPr>
        <p:txBody>
          <a:bodyPr anchor="ctr">
            <a:normAutofit/>
          </a:bodyPr>
          <a:lstStyle/>
          <a:p>
            <a:pPr>
              <a:spcBef>
                <a:spcPts val="0"/>
              </a:spcBef>
              <a:spcAft>
                <a:spcPts val="600"/>
              </a:spcAft>
              <a:buClr>
                <a:schemeClr val="bg2">
                  <a:lumMod val="25000"/>
                </a:schemeClr>
              </a:buClr>
              <a:buFont typeface="Arial" panose="020B0604020202020204" pitchFamily="34" charset="0"/>
              <a:buChar char="•"/>
            </a:pPr>
            <a:r>
              <a:rPr lang="en-US" altLang="en-US">
                <a:solidFill>
                  <a:schemeClr val="tx1"/>
                </a:solidFill>
                <a:latin typeface="Calibri" panose="020F0502020204030204" pitchFamily="34" charset="0"/>
              </a:rPr>
              <a:t>Obtain an understanding of the amendments to ADA and the reasons for them</a:t>
            </a:r>
          </a:p>
          <a:p>
            <a:pPr>
              <a:spcBef>
                <a:spcPts val="0"/>
              </a:spcBef>
              <a:spcAft>
                <a:spcPts val="600"/>
              </a:spcAft>
              <a:buClr>
                <a:schemeClr val="bg2">
                  <a:lumMod val="25000"/>
                </a:schemeClr>
              </a:buClr>
              <a:buFont typeface="Arial" panose="020B0604020202020204" pitchFamily="34" charset="0"/>
              <a:buChar char="•"/>
            </a:pPr>
            <a:endParaRPr lang="en-US" altLang="en-US">
              <a:solidFill>
                <a:schemeClr val="tx1"/>
              </a:solidFill>
              <a:latin typeface="Calibri" panose="020F0502020204030204" pitchFamily="34" charset="0"/>
            </a:endParaRPr>
          </a:p>
          <a:p>
            <a:pPr>
              <a:spcBef>
                <a:spcPts val="0"/>
              </a:spcBef>
              <a:spcAft>
                <a:spcPts val="600"/>
              </a:spcAft>
              <a:buClr>
                <a:schemeClr val="bg2">
                  <a:lumMod val="25000"/>
                </a:schemeClr>
              </a:buClr>
              <a:buFont typeface="Arial" panose="020B0604020202020204" pitchFamily="34" charset="0"/>
              <a:buChar char="•"/>
            </a:pPr>
            <a:r>
              <a:rPr lang="en-US" altLang="en-US">
                <a:solidFill>
                  <a:schemeClr val="tx1"/>
                </a:solidFill>
                <a:latin typeface="Calibri" panose="020F0502020204030204" pitchFamily="34" charset="0"/>
              </a:rPr>
              <a:t>Describe the faculty role and responsibility</a:t>
            </a:r>
          </a:p>
          <a:p>
            <a:pPr>
              <a:spcBef>
                <a:spcPts val="0"/>
              </a:spcBef>
              <a:spcAft>
                <a:spcPts val="600"/>
              </a:spcAft>
              <a:buClr>
                <a:schemeClr val="bg2">
                  <a:lumMod val="25000"/>
                </a:schemeClr>
              </a:buClr>
              <a:buFont typeface="Arial" panose="020B0604020202020204" pitchFamily="34" charset="0"/>
              <a:buChar char="•"/>
            </a:pPr>
            <a:endParaRPr lang="en-US" altLang="en-US">
              <a:solidFill>
                <a:schemeClr val="tx1"/>
              </a:solidFill>
              <a:latin typeface="Calibri" panose="020F0502020204030204" pitchFamily="34" charset="0"/>
            </a:endParaRPr>
          </a:p>
          <a:p>
            <a:pPr>
              <a:spcBef>
                <a:spcPts val="0"/>
              </a:spcBef>
              <a:spcAft>
                <a:spcPts val="600"/>
              </a:spcAft>
              <a:buClr>
                <a:schemeClr val="bg2">
                  <a:lumMod val="25000"/>
                </a:schemeClr>
              </a:buClr>
              <a:buFont typeface="Arial" panose="020B0604020202020204" pitchFamily="34" charset="0"/>
              <a:buChar char="•"/>
            </a:pPr>
            <a:r>
              <a:rPr lang="en-US" altLang="en-US">
                <a:solidFill>
                  <a:schemeClr val="tx1"/>
                </a:solidFill>
                <a:latin typeface="Calibri" panose="020F0502020204030204" pitchFamily="34" charset="0"/>
              </a:rPr>
              <a:t>Answer questions about the ADA and its amendments</a:t>
            </a:r>
          </a:p>
          <a:p>
            <a:pPr marL="0" indent="0">
              <a:spcBef>
                <a:spcPts val="0"/>
              </a:spcBef>
              <a:spcAft>
                <a:spcPts val="600"/>
              </a:spcAft>
              <a:buClr>
                <a:schemeClr val="bg2">
                  <a:lumMod val="25000"/>
                </a:schemeClr>
              </a:buClr>
              <a:buNone/>
            </a:pPr>
            <a:endParaRPr lang="en-US" altLang="en-US">
              <a:solidFill>
                <a:schemeClr val="tx1"/>
              </a:solidFill>
              <a:latin typeface="Calibri" panose="020F0502020204030204" pitchFamily="34" charset="0"/>
            </a:endParaRPr>
          </a:p>
          <a:p>
            <a:pPr>
              <a:spcBef>
                <a:spcPts val="0"/>
              </a:spcBef>
              <a:spcAft>
                <a:spcPts val="600"/>
              </a:spcAft>
              <a:buClr>
                <a:schemeClr val="bg2">
                  <a:lumMod val="25000"/>
                </a:schemeClr>
              </a:buClr>
              <a:buFont typeface="Arial" panose="020B0604020202020204" pitchFamily="34" charset="0"/>
              <a:buChar char="•"/>
            </a:pPr>
            <a:r>
              <a:rPr lang="en-US" altLang="en-US">
                <a:solidFill>
                  <a:schemeClr val="tx1"/>
                </a:solidFill>
                <a:latin typeface="Calibri" panose="020F0502020204030204" pitchFamily="34" charset="0"/>
              </a:rPr>
              <a:t>Tips and Tricks on designing and ADA compliant course</a:t>
            </a:r>
          </a:p>
        </p:txBody>
      </p:sp>
    </p:spTree>
    <p:extLst>
      <p:ext uri="{BB962C8B-B14F-4D97-AF65-F5344CB8AC3E}">
        <p14:creationId xmlns:p14="http://schemas.microsoft.com/office/powerpoint/2010/main" val="42086046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B219AE65-9B94-44EA-BEF3-EF4BFA169C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F0C81A57-9CD5-461B-8FFE-4A8CB6CFBE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63154" y="467397"/>
            <a:ext cx="521872" cy="591911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grpSp>
        <p:nvGrpSpPr>
          <p:cNvPr id="20" name="Group 19">
            <a:extLst>
              <a:ext uri="{FF2B5EF4-FFF2-40B4-BE49-F238E27FC236}">
                <a16:creationId xmlns:a16="http://schemas.microsoft.com/office/drawing/2014/main" id="{3086C462-37F4-494D-8292-CCB95221CC1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9144000" cy="6858000"/>
            <a:chOff x="0" y="0"/>
            <a:chExt cx="12192000" cy="6858000"/>
          </a:xfrm>
          <a:solidFill>
            <a:srgbClr val="FFFFFF"/>
          </a:solidFill>
        </p:grpSpPr>
        <p:sp>
          <p:nvSpPr>
            <p:cNvPr id="21" name="Rectangle 20">
              <a:extLst>
                <a:ext uri="{FF2B5EF4-FFF2-40B4-BE49-F238E27FC236}">
                  <a16:creationId xmlns:a16="http://schemas.microsoft.com/office/drawing/2014/main" id="{2C7D2D64-353F-4802-AA48-A70CE6020B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Freeform 5">
              <a:extLst>
                <a:ext uri="{FF2B5EF4-FFF2-40B4-BE49-F238E27FC236}">
                  <a16:creationId xmlns:a16="http://schemas.microsoft.com/office/drawing/2014/main" id="{30A6328F-CAA3-4052-BF4C-14BD47706E6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ln>
              <a:noFill/>
            </a:ln>
          </p:spPr>
          <p:style>
            <a:lnRef idx="0">
              <a:scrgbClr r="0" g="0" b="0"/>
            </a:lnRef>
            <a:fillRef idx="1002">
              <a:schemeClr val="dk2"/>
            </a:fillRef>
            <a:effectRef idx="0">
              <a:scrgbClr r="0" g="0" b="0"/>
            </a:effectRef>
            <a:fontRef idx="major"/>
          </p:style>
        </p:sp>
      </p:grpSp>
      <p:sp>
        <p:nvSpPr>
          <p:cNvPr id="2" name="Title 1"/>
          <p:cNvSpPr>
            <a:spLocks noGrp="1"/>
          </p:cNvSpPr>
          <p:nvPr>
            <p:ph type="title"/>
          </p:nvPr>
        </p:nvSpPr>
        <p:spPr>
          <a:xfrm>
            <a:off x="750279" y="1209957"/>
            <a:ext cx="2275935" cy="4438087"/>
          </a:xfrm>
        </p:spPr>
        <p:txBody>
          <a:bodyPr anchor="ctr">
            <a:normAutofit/>
          </a:bodyPr>
          <a:lstStyle/>
          <a:p>
            <a:pPr algn="r"/>
            <a:r>
              <a:rPr lang="en-US" sz="2800">
                <a:solidFill>
                  <a:schemeClr val="tx1"/>
                </a:solidFill>
                <a:latin typeface="+mn-lt"/>
              </a:rPr>
              <a:t>History of ADA</a:t>
            </a:r>
            <a:endParaRPr lang="en-US" sz="2800">
              <a:solidFill>
                <a:schemeClr val="tx1"/>
              </a:solidFill>
              <a:latin typeface="+mn-lt"/>
              <a:cs typeface="Times New Roman" panose="02020603050405020304" pitchFamily="18" charset="0"/>
            </a:endParaRPr>
          </a:p>
        </p:txBody>
      </p:sp>
      <p:cxnSp>
        <p:nvCxnSpPr>
          <p:cNvPr id="24" name="Straight Connector 23">
            <a:extLst>
              <a:ext uri="{FF2B5EF4-FFF2-40B4-BE49-F238E27FC236}">
                <a16:creationId xmlns:a16="http://schemas.microsoft.com/office/drawing/2014/main" id="{AD23B2CD-009B-425A-9616-1E1AD1D5AB4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267515" y="1930986"/>
            <a:ext cx="0" cy="3200400"/>
          </a:xfrm>
          <a:prstGeom prst="line">
            <a:avLst/>
          </a:prstGeom>
          <a:ln w="15875" cap="sq">
            <a:solidFill>
              <a:schemeClr val="tx2"/>
            </a:solidFill>
            <a:miter lim="800000"/>
          </a:ln>
        </p:spPr>
        <p:style>
          <a:lnRef idx="1">
            <a:schemeClr val="accent1"/>
          </a:lnRef>
          <a:fillRef idx="0">
            <a:schemeClr val="accent1"/>
          </a:fillRef>
          <a:effectRef idx="0">
            <a:schemeClr val="accent1"/>
          </a:effectRef>
          <a:fontRef idx="minor">
            <a:schemeClr val="tx1"/>
          </a:fontRef>
        </p:style>
      </p:cxnSp>
      <p:sp>
        <p:nvSpPr>
          <p:cNvPr id="28" name="Content Placeholder 2"/>
          <p:cNvSpPr>
            <a:spLocks noGrp="1"/>
          </p:cNvSpPr>
          <p:nvPr>
            <p:ph idx="1"/>
          </p:nvPr>
        </p:nvSpPr>
        <p:spPr>
          <a:xfrm>
            <a:off x="3508818" y="1059025"/>
            <a:ext cx="3976641" cy="4739950"/>
          </a:xfrm>
        </p:spPr>
        <p:txBody>
          <a:bodyPr anchor="ctr">
            <a:normAutofit/>
          </a:bodyPr>
          <a:lstStyle/>
          <a:p>
            <a:pPr>
              <a:spcBef>
                <a:spcPts val="0"/>
              </a:spcBef>
              <a:spcAft>
                <a:spcPts val="600"/>
              </a:spcAft>
              <a:buClr>
                <a:schemeClr val="bg2">
                  <a:lumMod val="25000"/>
                </a:schemeClr>
              </a:buClr>
              <a:buFont typeface="Arial" panose="020B0604020202020204" pitchFamily="34" charset="0"/>
              <a:buChar char="•"/>
            </a:pPr>
            <a:r>
              <a:rPr lang="en-US" altLang="en-US" dirty="0">
                <a:solidFill>
                  <a:schemeClr val="tx1"/>
                </a:solidFill>
              </a:rPr>
              <a:t>The ADA was originally passed by Congress and signed by President Bush in 1990.</a:t>
            </a:r>
          </a:p>
          <a:p>
            <a:pPr>
              <a:spcBef>
                <a:spcPts val="0"/>
              </a:spcBef>
              <a:spcAft>
                <a:spcPts val="600"/>
              </a:spcAft>
              <a:buClr>
                <a:schemeClr val="bg2">
                  <a:lumMod val="25000"/>
                </a:schemeClr>
              </a:buClr>
              <a:buFont typeface="Arial" panose="020B0604020202020204" pitchFamily="34" charset="0"/>
              <a:buChar char="•"/>
            </a:pPr>
            <a:endParaRPr lang="en-US" altLang="en-US" dirty="0">
              <a:solidFill>
                <a:schemeClr val="tx1"/>
              </a:solidFill>
            </a:endParaRPr>
          </a:p>
          <a:p>
            <a:pPr>
              <a:spcBef>
                <a:spcPts val="0"/>
              </a:spcBef>
              <a:spcAft>
                <a:spcPts val="600"/>
              </a:spcAft>
              <a:buClr>
                <a:schemeClr val="bg2">
                  <a:lumMod val="25000"/>
                </a:schemeClr>
              </a:buClr>
              <a:buFont typeface="Arial" panose="020B0604020202020204" pitchFamily="34" charset="0"/>
              <a:buChar char="•"/>
            </a:pPr>
            <a:r>
              <a:rPr lang="en-US" altLang="en-US" dirty="0">
                <a:solidFill>
                  <a:schemeClr val="tx1"/>
                </a:solidFill>
              </a:rPr>
              <a:t>The Act is a comprehensive federal statute to protect the civil rights of people with disabilities.</a:t>
            </a:r>
          </a:p>
          <a:p>
            <a:pPr>
              <a:spcBef>
                <a:spcPts val="0"/>
              </a:spcBef>
              <a:spcAft>
                <a:spcPts val="600"/>
              </a:spcAft>
              <a:buClr>
                <a:schemeClr val="bg2">
                  <a:lumMod val="25000"/>
                </a:schemeClr>
              </a:buClr>
              <a:buFont typeface="Arial" panose="020B0604020202020204" pitchFamily="34" charset="0"/>
              <a:buChar char="•"/>
            </a:pPr>
            <a:endParaRPr lang="en-US" altLang="en-US" dirty="0">
              <a:solidFill>
                <a:schemeClr val="tx1"/>
              </a:solidFill>
            </a:endParaRPr>
          </a:p>
          <a:p>
            <a:pPr>
              <a:spcBef>
                <a:spcPts val="0"/>
              </a:spcBef>
              <a:spcAft>
                <a:spcPts val="600"/>
              </a:spcAft>
              <a:buClr>
                <a:schemeClr val="bg2">
                  <a:lumMod val="25000"/>
                </a:schemeClr>
              </a:buClr>
              <a:buFont typeface="Arial" panose="020B0604020202020204" pitchFamily="34" charset="0"/>
              <a:buChar char="•"/>
            </a:pPr>
            <a:r>
              <a:rPr lang="en-US" altLang="en-US" dirty="0">
                <a:solidFill>
                  <a:schemeClr val="tx1"/>
                </a:solidFill>
              </a:rPr>
              <a:t>It’s made up of five titles.</a:t>
            </a:r>
          </a:p>
          <a:p>
            <a:pPr>
              <a:spcBef>
                <a:spcPts val="0"/>
              </a:spcBef>
              <a:spcAft>
                <a:spcPts val="600"/>
              </a:spcAft>
              <a:buClr>
                <a:schemeClr val="bg2">
                  <a:lumMod val="25000"/>
                </a:schemeClr>
              </a:buClr>
              <a:buFont typeface="Arial" panose="020B0604020202020204" pitchFamily="34" charset="0"/>
              <a:buChar char="•"/>
            </a:pPr>
            <a:endParaRPr lang="en-US" altLang="en-US" dirty="0">
              <a:solidFill>
                <a:schemeClr val="tx1"/>
              </a:solidFill>
            </a:endParaRPr>
          </a:p>
          <a:p>
            <a:pPr>
              <a:spcBef>
                <a:spcPts val="0"/>
              </a:spcBef>
              <a:spcAft>
                <a:spcPts val="600"/>
              </a:spcAft>
              <a:buClr>
                <a:schemeClr val="bg2">
                  <a:lumMod val="25000"/>
                </a:schemeClr>
              </a:buClr>
              <a:buFont typeface="Arial" panose="020B0604020202020204" pitchFamily="34" charset="0"/>
              <a:buChar char="•"/>
            </a:pPr>
            <a:r>
              <a:rPr lang="en-US" altLang="en-US" dirty="0">
                <a:solidFill>
                  <a:schemeClr val="tx1"/>
                </a:solidFill>
              </a:rPr>
              <a:t>It was amended by Congress in order to restore the original intent.</a:t>
            </a:r>
          </a:p>
        </p:txBody>
      </p:sp>
    </p:spTree>
    <p:extLst>
      <p:ext uri="{BB962C8B-B14F-4D97-AF65-F5344CB8AC3E}">
        <p14:creationId xmlns:p14="http://schemas.microsoft.com/office/powerpoint/2010/main" val="2924907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FB3EF4D6-026A-4D52-B916-967329EE3F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5">
            <a:extLst>
              <a:ext uri="{FF2B5EF4-FFF2-40B4-BE49-F238E27FC236}">
                <a16:creationId xmlns:a16="http://schemas.microsoft.com/office/drawing/2014/main" id="{4DB4846F-6AA5-4DB3-9581-D95F22BD56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21010068">
            <a:off x="6368213" y="1797517"/>
            <a:ext cx="2474555"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txBody>
          <a:bodyPr/>
          <a:lstStyle/>
          <a:p>
            <a:endParaRPr lang="en-US" dirty="0"/>
          </a:p>
        </p:txBody>
      </p:sp>
      <p:sp>
        <p:nvSpPr>
          <p:cNvPr id="29" name="Freeform: Shape 28">
            <a:extLst>
              <a:ext uri="{FF2B5EF4-FFF2-40B4-BE49-F238E27FC236}">
                <a16:creationId xmlns:a16="http://schemas.microsoft.com/office/drawing/2014/main" id="{D54EC22E-2292-4292-A80B-E81DF64BFB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780041"/>
            <a:ext cx="9144000" cy="5077959"/>
          </a:xfrm>
          <a:custGeom>
            <a:avLst/>
            <a:gdLst>
              <a:gd name="connsiteX0" fmla="*/ 12192000 w 12192000"/>
              <a:gd name="connsiteY0" fmla="*/ 0 h 5077959"/>
              <a:gd name="connsiteX1" fmla="*/ 12192000 w 12192000"/>
              <a:gd name="connsiteY1" fmla="*/ 1972152 h 5077959"/>
              <a:gd name="connsiteX2" fmla="*/ 12192000 w 12192000"/>
              <a:gd name="connsiteY2" fmla="*/ 2361342 h 5077959"/>
              <a:gd name="connsiteX3" fmla="*/ 12192000 w 12192000"/>
              <a:gd name="connsiteY3" fmla="*/ 5077959 h 5077959"/>
              <a:gd name="connsiteX4" fmla="*/ 0 w 12192000"/>
              <a:gd name="connsiteY4" fmla="*/ 5077959 h 5077959"/>
              <a:gd name="connsiteX5" fmla="*/ 0 w 12192000"/>
              <a:gd name="connsiteY5" fmla="*/ 2361342 h 5077959"/>
              <a:gd name="connsiteX6" fmla="*/ 0 w 12192000"/>
              <a:gd name="connsiteY6" fmla="*/ 1972152 h 5077959"/>
              <a:gd name="connsiteX7" fmla="*/ 0 w 12192000"/>
              <a:gd name="connsiteY7" fmla="*/ 12515 h 5077959"/>
              <a:gd name="connsiteX8" fmla="*/ 108623 w 12192000"/>
              <a:gd name="connsiteY8" fmla="*/ 29540 h 5077959"/>
              <a:gd name="connsiteX9" fmla="*/ 300195 w 12192000"/>
              <a:gd name="connsiteY9" fmla="*/ 56163 h 5077959"/>
              <a:gd name="connsiteX10" fmla="*/ 527528 w 12192000"/>
              <a:gd name="connsiteY10" fmla="*/ 88041 h 5077959"/>
              <a:gd name="connsiteX11" fmla="*/ 779127 w 12192000"/>
              <a:gd name="connsiteY11" fmla="*/ 121671 h 5077959"/>
              <a:gd name="connsiteX12" fmla="*/ 1062654 w 12192000"/>
              <a:gd name="connsiteY12" fmla="*/ 157052 h 5077959"/>
              <a:gd name="connsiteX13" fmla="*/ 1371726 w 12192000"/>
              <a:gd name="connsiteY13" fmla="*/ 194535 h 5077959"/>
              <a:gd name="connsiteX14" fmla="*/ 1707616 w 12192000"/>
              <a:gd name="connsiteY14" fmla="*/ 232018 h 5077959"/>
              <a:gd name="connsiteX15" fmla="*/ 2065219 w 12192000"/>
              <a:gd name="connsiteY15" fmla="*/ 270201 h 5077959"/>
              <a:gd name="connsiteX16" fmla="*/ 2450918 w 12192000"/>
              <a:gd name="connsiteY16" fmla="*/ 305583 h 5077959"/>
              <a:gd name="connsiteX17" fmla="*/ 2854496 w 12192000"/>
              <a:gd name="connsiteY17" fmla="*/ 339562 h 5077959"/>
              <a:gd name="connsiteX18" fmla="*/ 3281065 w 12192000"/>
              <a:gd name="connsiteY18" fmla="*/ 370390 h 5077959"/>
              <a:gd name="connsiteX19" fmla="*/ 3725514 w 12192000"/>
              <a:gd name="connsiteY19" fmla="*/ 399815 h 5077959"/>
              <a:gd name="connsiteX20" fmla="*/ 4189119 w 12192000"/>
              <a:gd name="connsiteY20" fmla="*/ 427490 h 5077959"/>
              <a:gd name="connsiteX21" fmla="*/ 4426671 w 12192000"/>
              <a:gd name="connsiteY21" fmla="*/ 437298 h 5077959"/>
              <a:gd name="connsiteX22" fmla="*/ 4669330 w 12192000"/>
              <a:gd name="connsiteY22" fmla="*/ 448158 h 5077959"/>
              <a:gd name="connsiteX23" fmla="*/ 4915819 w 12192000"/>
              <a:gd name="connsiteY23" fmla="*/ 458317 h 5077959"/>
              <a:gd name="connsiteX24" fmla="*/ 5163586 w 12192000"/>
              <a:gd name="connsiteY24" fmla="*/ 464973 h 5077959"/>
              <a:gd name="connsiteX25" fmla="*/ 5416461 w 12192000"/>
              <a:gd name="connsiteY25" fmla="*/ 470928 h 5077959"/>
              <a:gd name="connsiteX26" fmla="*/ 5671892 w 12192000"/>
              <a:gd name="connsiteY26" fmla="*/ 477234 h 5077959"/>
              <a:gd name="connsiteX27" fmla="*/ 5932430 w 12192000"/>
              <a:gd name="connsiteY27" fmla="*/ 481437 h 5077959"/>
              <a:gd name="connsiteX28" fmla="*/ 6195523 w 12192000"/>
              <a:gd name="connsiteY28" fmla="*/ 481437 h 5077959"/>
              <a:gd name="connsiteX29" fmla="*/ 6461170 w 12192000"/>
              <a:gd name="connsiteY29" fmla="*/ 483539 h 5077959"/>
              <a:gd name="connsiteX30" fmla="*/ 6729372 w 12192000"/>
              <a:gd name="connsiteY30" fmla="*/ 481437 h 5077959"/>
              <a:gd name="connsiteX31" fmla="*/ 7001406 w 12192000"/>
              <a:gd name="connsiteY31" fmla="*/ 477234 h 5077959"/>
              <a:gd name="connsiteX32" fmla="*/ 7273439 w 12192000"/>
              <a:gd name="connsiteY32" fmla="*/ 473380 h 5077959"/>
              <a:gd name="connsiteX33" fmla="*/ 7549303 w 12192000"/>
              <a:gd name="connsiteY33" fmla="*/ 464973 h 5077959"/>
              <a:gd name="connsiteX34" fmla="*/ 7827722 w 12192000"/>
              <a:gd name="connsiteY34" fmla="*/ 456215 h 5077959"/>
              <a:gd name="connsiteX35" fmla="*/ 8106140 w 12192000"/>
              <a:gd name="connsiteY35" fmla="*/ 446056 h 5077959"/>
              <a:gd name="connsiteX36" fmla="*/ 8387114 w 12192000"/>
              <a:gd name="connsiteY36" fmla="*/ 431694 h 5077959"/>
              <a:gd name="connsiteX37" fmla="*/ 8670640 w 12192000"/>
              <a:gd name="connsiteY37" fmla="*/ 414528 h 5077959"/>
              <a:gd name="connsiteX38" fmla="*/ 8955446 w 12192000"/>
              <a:gd name="connsiteY38" fmla="*/ 398064 h 5077959"/>
              <a:gd name="connsiteX39" fmla="*/ 9240250 w 12192000"/>
              <a:gd name="connsiteY39" fmla="*/ 377045 h 5077959"/>
              <a:gd name="connsiteX40" fmla="*/ 9528886 w 12192000"/>
              <a:gd name="connsiteY40" fmla="*/ 351823 h 5077959"/>
              <a:gd name="connsiteX41" fmla="*/ 9813691 w 12192000"/>
              <a:gd name="connsiteY41" fmla="*/ 326601 h 5077959"/>
              <a:gd name="connsiteX42" fmla="*/ 10103603 w 12192000"/>
              <a:gd name="connsiteY42" fmla="*/ 297525 h 5077959"/>
              <a:gd name="connsiteX43" fmla="*/ 10394794 w 12192000"/>
              <a:gd name="connsiteY43" fmla="*/ 265647 h 5077959"/>
              <a:gd name="connsiteX44" fmla="*/ 10682153 w 12192000"/>
              <a:gd name="connsiteY44" fmla="*/ 232018 h 5077959"/>
              <a:gd name="connsiteX45" fmla="*/ 10973344 w 12192000"/>
              <a:gd name="connsiteY45" fmla="*/ 192783 h 5077959"/>
              <a:gd name="connsiteX46" fmla="*/ 11263257 w 12192000"/>
              <a:gd name="connsiteY46" fmla="*/ 150746 h 5077959"/>
              <a:gd name="connsiteX47" fmla="*/ 11554448 w 12192000"/>
              <a:gd name="connsiteY47" fmla="*/ 109060 h 5077959"/>
              <a:gd name="connsiteX48" fmla="*/ 11844360 w 12192000"/>
              <a:gd name="connsiteY48" fmla="*/ 60367 h 5077959"/>
              <a:gd name="connsiteX49" fmla="*/ 12132996 w 12192000"/>
              <a:gd name="connsiteY49" fmla="*/ 10623 h 5077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12192000" h="5077959">
                <a:moveTo>
                  <a:pt x="12192000" y="0"/>
                </a:moveTo>
                <a:lnTo>
                  <a:pt x="12192000" y="1972152"/>
                </a:lnTo>
                <a:lnTo>
                  <a:pt x="12192000" y="2361342"/>
                </a:lnTo>
                <a:lnTo>
                  <a:pt x="12192000" y="5077959"/>
                </a:lnTo>
                <a:lnTo>
                  <a:pt x="0" y="5077959"/>
                </a:lnTo>
                <a:lnTo>
                  <a:pt x="0" y="2361342"/>
                </a:lnTo>
                <a:lnTo>
                  <a:pt x="0" y="1972152"/>
                </a:lnTo>
                <a:lnTo>
                  <a:pt x="0" y="12515"/>
                </a:lnTo>
                <a:lnTo>
                  <a:pt x="108623" y="29540"/>
                </a:lnTo>
                <a:lnTo>
                  <a:pt x="300195" y="56163"/>
                </a:lnTo>
                <a:lnTo>
                  <a:pt x="527528" y="88041"/>
                </a:lnTo>
                <a:lnTo>
                  <a:pt x="779127" y="121671"/>
                </a:lnTo>
                <a:lnTo>
                  <a:pt x="1062654" y="157052"/>
                </a:lnTo>
                <a:lnTo>
                  <a:pt x="1371726" y="194535"/>
                </a:lnTo>
                <a:lnTo>
                  <a:pt x="1707616" y="232018"/>
                </a:lnTo>
                <a:lnTo>
                  <a:pt x="2065219" y="270201"/>
                </a:lnTo>
                <a:lnTo>
                  <a:pt x="2450918" y="305583"/>
                </a:lnTo>
                <a:lnTo>
                  <a:pt x="2854496" y="339562"/>
                </a:lnTo>
                <a:lnTo>
                  <a:pt x="3281065" y="370390"/>
                </a:lnTo>
                <a:lnTo>
                  <a:pt x="3725514" y="399815"/>
                </a:lnTo>
                <a:lnTo>
                  <a:pt x="4189119" y="427490"/>
                </a:lnTo>
                <a:lnTo>
                  <a:pt x="4426671" y="437298"/>
                </a:lnTo>
                <a:lnTo>
                  <a:pt x="4669330" y="448158"/>
                </a:lnTo>
                <a:lnTo>
                  <a:pt x="4915819" y="458317"/>
                </a:lnTo>
                <a:lnTo>
                  <a:pt x="5163586" y="464973"/>
                </a:lnTo>
                <a:lnTo>
                  <a:pt x="5416461" y="470928"/>
                </a:lnTo>
                <a:lnTo>
                  <a:pt x="5671892" y="477234"/>
                </a:lnTo>
                <a:lnTo>
                  <a:pt x="5932430" y="481437"/>
                </a:lnTo>
                <a:lnTo>
                  <a:pt x="6195523" y="481437"/>
                </a:lnTo>
                <a:lnTo>
                  <a:pt x="6461170" y="483539"/>
                </a:lnTo>
                <a:lnTo>
                  <a:pt x="6729372" y="481437"/>
                </a:lnTo>
                <a:lnTo>
                  <a:pt x="7001406" y="477234"/>
                </a:lnTo>
                <a:lnTo>
                  <a:pt x="7273439" y="473380"/>
                </a:lnTo>
                <a:lnTo>
                  <a:pt x="7549303" y="464973"/>
                </a:lnTo>
                <a:lnTo>
                  <a:pt x="7827722" y="456215"/>
                </a:lnTo>
                <a:lnTo>
                  <a:pt x="8106140" y="446056"/>
                </a:lnTo>
                <a:lnTo>
                  <a:pt x="8387114" y="431694"/>
                </a:lnTo>
                <a:lnTo>
                  <a:pt x="8670640" y="414528"/>
                </a:lnTo>
                <a:lnTo>
                  <a:pt x="8955446" y="398064"/>
                </a:lnTo>
                <a:lnTo>
                  <a:pt x="9240250" y="377045"/>
                </a:lnTo>
                <a:lnTo>
                  <a:pt x="9528886" y="351823"/>
                </a:lnTo>
                <a:lnTo>
                  <a:pt x="9813691" y="326601"/>
                </a:lnTo>
                <a:lnTo>
                  <a:pt x="10103603" y="297525"/>
                </a:lnTo>
                <a:lnTo>
                  <a:pt x="10394794" y="265647"/>
                </a:lnTo>
                <a:lnTo>
                  <a:pt x="10682153" y="232018"/>
                </a:lnTo>
                <a:lnTo>
                  <a:pt x="10973344" y="192783"/>
                </a:lnTo>
                <a:lnTo>
                  <a:pt x="11263257" y="150746"/>
                </a:lnTo>
                <a:lnTo>
                  <a:pt x="11554448" y="109060"/>
                </a:lnTo>
                <a:lnTo>
                  <a:pt x="11844360" y="60367"/>
                </a:lnTo>
                <a:lnTo>
                  <a:pt x="12132996" y="10623"/>
                </a:lnTo>
                <a:close/>
              </a:path>
            </a:pathLst>
          </a:custGeom>
          <a:solidFill>
            <a:srgbClr val="FFFFFF"/>
          </a:solidFill>
          <a:ln>
            <a:noFill/>
          </a:ln>
        </p:spPr>
        <p:style>
          <a:lnRef idx="2">
            <a:schemeClr val="accent1">
              <a:shade val="50000"/>
            </a:schemeClr>
          </a:lnRef>
          <a:fillRef idx="1003">
            <a:schemeClr val="dk2"/>
          </a:fillRef>
          <a:effectRef idx="0">
            <a:schemeClr val="accent1"/>
          </a:effectRef>
          <a:fontRef idx="minor">
            <a:schemeClr val="lt1"/>
          </a:fontRef>
        </p:style>
        <p:txBody>
          <a:bodyPr wrap="square" rtlCol="0" anchor="ctr">
            <a:noAutofit/>
          </a:bodyPr>
          <a:lstStyle/>
          <a:p>
            <a:pPr algn="ctr"/>
            <a:endParaRPr lang="en-US"/>
          </a:p>
        </p:txBody>
      </p:sp>
      <p:sp>
        <p:nvSpPr>
          <p:cNvPr id="31" name="Rectangle 30">
            <a:extLst>
              <a:ext uri="{FF2B5EF4-FFF2-40B4-BE49-F238E27FC236}">
                <a16:creationId xmlns:a16="http://schemas.microsoft.com/office/drawing/2014/main" id="{CC1C7165-8A3A-44EB-88D0-4EFA36A004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Freeform 5">
            <a:extLst>
              <a:ext uri="{FF2B5EF4-FFF2-40B4-BE49-F238E27FC236}">
                <a16:creationId xmlns:a16="http://schemas.microsoft.com/office/drawing/2014/main" id="{A1081473-BB93-49A4-B605-4E20537397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9144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accent1"/>
          </a:solidFill>
          <a:ln>
            <a:noFill/>
          </a:ln>
        </p:spPr>
      </p:sp>
      <p:sp>
        <p:nvSpPr>
          <p:cNvPr id="3" name="Title 2"/>
          <p:cNvSpPr>
            <a:spLocks noGrp="1"/>
          </p:cNvSpPr>
          <p:nvPr>
            <p:ph type="title"/>
          </p:nvPr>
        </p:nvSpPr>
        <p:spPr>
          <a:xfrm>
            <a:off x="1262378" y="838200"/>
            <a:ext cx="6619244" cy="977902"/>
          </a:xfrm>
        </p:spPr>
        <p:txBody>
          <a:bodyPr>
            <a:normAutofit/>
          </a:bodyPr>
          <a:lstStyle/>
          <a:p>
            <a:pPr algn="ctr"/>
            <a:r>
              <a:rPr lang="en-US">
                <a:solidFill>
                  <a:srgbClr val="EBEBEB"/>
                </a:solidFill>
              </a:rPr>
              <a:t>Titles of ADA</a:t>
            </a:r>
          </a:p>
        </p:txBody>
      </p:sp>
      <p:sp>
        <p:nvSpPr>
          <p:cNvPr id="11" name="Content Placeholder 2"/>
          <p:cNvSpPr>
            <a:spLocks noGrp="1"/>
          </p:cNvSpPr>
          <p:nvPr>
            <p:ph idx="1"/>
          </p:nvPr>
        </p:nvSpPr>
        <p:spPr>
          <a:xfrm>
            <a:off x="1262378" y="2757942"/>
            <a:ext cx="6619244" cy="3261857"/>
          </a:xfrm>
        </p:spPr>
        <p:txBody>
          <a:bodyPr>
            <a:normAutofit/>
          </a:bodyPr>
          <a:lstStyle/>
          <a:p>
            <a:pPr marL="0" indent="0">
              <a:buClr>
                <a:schemeClr val="bg2">
                  <a:lumMod val="25000"/>
                </a:schemeClr>
              </a:buClr>
              <a:buNone/>
            </a:pPr>
            <a:r>
              <a:rPr lang="en-US" altLang="en-US" sz="1700" dirty="0">
                <a:solidFill>
                  <a:srgbClr val="404040"/>
                </a:solidFill>
              </a:rPr>
              <a:t>Title I Employment</a:t>
            </a:r>
          </a:p>
          <a:p>
            <a:pPr marL="0" indent="0">
              <a:buClr>
                <a:schemeClr val="bg2">
                  <a:lumMod val="25000"/>
                </a:schemeClr>
              </a:buClr>
              <a:buNone/>
            </a:pPr>
            <a:r>
              <a:rPr lang="en-US" altLang="en-US" sz="1700" dirty="0">
                <a:solidFill>
                  <a:srgbClr val="404040"/>
                </a:solidFill>
              </a:rPr>
              <a:t>Title II Covers State and Local Government:</a:t>
            </a:r>
          </a:p>
          <a:p>
            <a:pPr marL="0" indent="0">
              <a:buClr>
                <a:schemeClr val="bg2">
                  <a:lumMod val="25000"/>
                </a:schemeClr>
              </a:buClr>
              <a:buNone/>
            </a:pPr>
            <a:r>
              <a:rPr lang="en-US" altLang="en-US" sz="1700" dirty="0">
                <a:solidFill>
                  <a:srgbClr val="404040"/>
                </a:solidFill>
              </a:rPr>
              <a:t>Title III Places of Public Accommodation</a:t>
            </a:r>
          </a:p>
          <a:p>
            <a:pPr marL="0" indent="0">
              <a:buClr>
                <a:schemeClr val="bg2">
                  <a:lumMod val="25000"/>
                </a:schemeClr>
              </a:buClr>
              <a:buNone/>
            </a:pPr>
            <a:r>
              <a:rPr lang="en-US" altLang="en-US" sz="1700" dirty="0">
                <a:solidFill>
                  <a:srgbClr val="404040"/>
                </a:solidFill>
              </a:rPr>
              <a:t>Title IV Communications</a:t>
            </a:r>
          </a:p>
          <a:p>
            <a:pPr marL="0" indent="0">
              <a:buClr>
                <a:schemeClr val="bg2">
                  <a:lumMod val="25000"/>
                </a:schemeClr>
              </a:buClr>
              <a:buNone/>
            </a:pPr>
            <a:r>
              <a:rPr lang="en-US" altLang="en-US" sz="1700" dirty="0">
                <a:solidFill>
                  <a:srgbClr val="404040"/>
                </a:solidFill>
              </a:rPr>
              <a:t>Title V Miscellaneous</a:t>
            </a:r>
          </a:p>
          <a:p>
            <a:pPr marL="0" indent="0">
              <a:buClr>
                <a:schemeClr val="bg2">
                  <a:lumMod val="25000"/>
                </a:schemeClr>
              </a:buClr>
              <a:buNone/>
            </a:pPr>
            <a:r>
              <a:rPr lang="en-US" altLang="en-US" sz="1700" dirty="0">
                <a:solidFill>
                  <a:srgbClr val="404040"/>
                </a:solidFill>
                <a:hlinkClick r:id="rId3"/>
              </a:rPr>
              <a:t>ADA Amendments act of 2008</a:t>
            </a:r>
            <a:endParaRPr lang="en-US" altLang="en-US" sz="1700" dirty="0">
              <a:solidFill>
                <a:srgbClr val="404040"/>
              </a:solidFill>
            </a:endParaRPr>
          </a:p>
          <a:p>
            <a:pPr marL="0" indent="0">
              <a:buClr>
                <a:schemeClr val="bg2">
                  <a:lumMod val="25000"/>
                </a:schemeClr>
              </a:buClr>
              <a:buNone/>
            </a:pPr>
            <a:endParaRPr lang="en-US" altLang="en-US" sz="1700" dirty="0">
              <a:solidFill>
                <a:srgbClr val="404040"/>
              </a:solidFill>
            </a:endParaRPr>
          </a:p>
          <a:p>
            <a:pPr marL="0" indent="0">
              <a:buClr>
                <a:schemeClr val="bg2">
                  <a:lumMod val="25000"/>
                </a:schemeClr>
              </a:buClr>
              <a:buNone/>
            </a:pPr>
            <a:endParaRPr lang="en-US" altLang="en-US" sz="1700" dirty="0">
              <a:solidFill>
                <a:srgbClr val="404040"/>
              </a:solidFill>
            </a:endParaRPr>
          </a:p>
          <a:p>
            <a:pPr marL="0" indent="0">
              <a:buClr>
                <a:schemeClr val="bg2">
                  <a:lumMod val="25000"/>
                </a:schemeClr>
              </a:buClr>
              <a:buNone/>
            </a:pPr>
            <a:endParaRPr lang="en-US" altLang="en-US" sz="1700" dirty="0">
              <a:solidFill>
                <a:srgbClr val="404040"/>
              </a:solidFill>
            </a:endParaRPr>
          </a:p>
          <a:p>
            <a:pPr marL="0" indent="0">
              <a:buClr>
                <a:schemeClr val="bg2">
                  <a:lumMod val="25000"/>
                </a:schemeClr>
              </a:buClr>
              <a:buNone/>
            </a:pPr>
            <a:endParaRPr lang="en-US" altLang="en-US" sz="1700" dirty="0">
              <a:solidFill>
                <a:srgbClr val="404040"/>
              </a:solidFill>
            </a:endParaRPr>
          </a:p>
        </p:txBody>
      </p:sp>
    </p:spTree>
    <p:extLst>
      <p:ext uri="{BB962C8B-B14F-4D97-AF65-F5344CB8AC3E}">
        <p14:creationId xmlns:p14="http://schemas.microsoft.com/office/powerpoint/2010/main" val="14667813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B219AE65-9B94-44EA-BEF3-EF4BFA169C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F0C81A57-9CD5-461B-8FFE-4A8CB6CFBE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63154" y="467397"/>
            <a:ext cx="521872" cy="591911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grpSp>
        <p:nvGrpSpPr>
          <p:cNvPr id="20" name="Group 19">
            <a:extLst>
              <a:ext uri="{FF2B5EF4-FFF2-40B4-BE49-F238E27FC236}">
                <a16:creationId xmlns:a16="http://schemas.microsoft.com/office/drawing/2014/main" id="{3086C462-37F4-494D-8292-CCB95221CC1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9144000" cy="6858000"/>
            <a:chOff x="0" y="0"/>
            <a:chExt cx="12192000" cy="6858000"/>
          </a:xfrm>
          <a:solidFill>
            <a:srgbClr val="FFFFFF"/>
          </a:solidFill>
        </p:grpSpPr>
        <p:sp>
          <p:nvSpPr>
            <p:cNvPr id="21" name="Rectangle 20">
              <a:extLst>
                <a:ext uri="{FF2B5EF4-FFF2-40B4-BE49-F238E27FC236}">
                  <a16:creationId xmlns:a16="http://schemas.microsoft.com/office/drawing/2014/main" id="{2C7D2D64-353F-4802-AA48-A70CE6020B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Freeform 5">
              <a:extLst>
                <a:ext uri="{FF2B5EF4-FFF2-40B4-BE49-F238E27FC236}">
                  <a16:creationId xmlns:a16="http://schemas.microsoft.com/office/drawing/2014/main" id="{30A6328F-CAA3-4052-BF4C-14BD47706E6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ln>
              <a:noFill/>
            </a:ln>
          </p:spPr>
          <p:style>
            <a:lnRef idx="0">
              <a:scrgbClr r="0" g="0" b="0"/>
            </a:lnRef>
            <a:fillRef idx="1002">
              <a:schemeClr val="dk2"/>
            </a:fillRef>
            <a:effectRef idx="0">
              <a:scrgbClr r="0" g="0" b="0"/>
            </a:effectRef>
            <a:fontRef idx="major"/>
          </p:style>
        </p:sp>
      </p:grpSp>
      <p:sp>
        <p:nvSpPr>
          <p:cNvPr id="2" name="Title 1"/>
          <p:cNvSpPr>
            <a:spLocks noGrp="1"/>
          </p:cNvSpPr>
          <p:nvPr>
            <p:ph type="title"/>
          </p:nvPr>
        </p:nvSpPr>
        <p:spPr>
          <a:xfrm>
            <a:off x="750279" y="1209957"/>
            <a:ext cx="2275935" cy="4438087"/>
          </a:xfrm>
        </p:spPr>
        <p:txBody>
          <a:bodyPr anchor="ctr">
            <a:normAutofit/>
          </a:bodyPr>
          <a:lstStyle/>
          <a:p>
            <a:pPr algn="r"/>
            <a:r>
              <a:rPr lang="en-US" sz="2800">
                <a:solidFill>
                  <a:schemeClr val="tx1"/>
                </a:solidFill>
                <a:latin typeface="+mn-lt"/>
              </a:rPr>
              <a:t>Reasons the Congress amended the ADA Act of 2008</a:t>
            </a:r>
            <a:endParaRPr lang="en-US" sz="2800">
              <a:solidFill>
                <a:schemeClr val="tx1"/>
              </a:solidFill>
              <a:latin typeface="+mn-lt"/>
              <a:cs typeface="Times New Roman" panose="02020603050405020304" pitchFamily="18" charset="0"/>
            </a:endParaRPr>
          </a:p>
        </p:txBody>
      </p:sp>
      <p:cxnSp>
        <p:nvCxnSpPr>
          <p:cNvPr id="24" name="Straight Connector 23">
            <a:extLst>
              <a:ext uri="{FF2B5EF4-FFF2-40B4-BE49-F238E27FC236}">
                <a16:creationId xmlns:a16="http://schemas.microsoft.com/office/drawing/2014/main" id="{AD23B2CD-009B-425A-9616-1E1AD1D5AB4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267515" y="1930986"/>
            <a:ext cx="0" cy="3200400"/>
          </a:xfrm>
          <a:prstGeom prst="line">
            <a:avLst/>
          </a:prstGeom>
          <a:ln w="15875" cap="sq">
            <a:solidFill>
              <a:schemeClr val="tx2"/>
            </a:solidFill>
            <a:miter lim="800000"/>
          </a:ln>
        </p:spPr>
        <p:style>
          <a:lnRef idx="1">
            <a:schemeClr val="accent1"/>
          </a:lnRef>
          <a:fillRef idx="0">
            <a:schemeClr val="accent1"/>
          </a:fillRef>
          <a:effectRef idx="0">
            <a:schemeClr val="accent1"/>
          </a:effectRef>
          <a:fontRef idx="minor">
            <a:schemeClr val="tx1"/>
          </a:fontRef>
        </p:style>
      </p:cxnSp>
      <p:sp>
        <p:nvSpPr>
          <p:cNvPr id="11" name="Content Placeholder 2"/>
          <p:cNvSpPr>
            <a:spLocks noGrp="1"/>
          </p:cNvSpPr>
          <p:nvPr>
            <p:ph idx="1"/>
          </p:nvPr>
        </p:nvSpPr>
        <p:spPr>
          <a:xfrm>
            <a:off x="3508818" y="1059025"/>
            <a:ext cx="3976641" cy="4739950"/>
          </a:xfrm>
        </p:spPr>
        <p:txBody>
          <a:bodyPr anchor="ctr">
            <a:normAutofit/>
          </a:bodyPr>
          <a:lstStyle/>
          <a:p>
            <a:pPr>
              <a:lnSpc>
                <a:spcPct val="90000"/>
              </a:lnSpc>
              <a:spcBef>
                <a:spcPts val="0"/>
              </a:spcBef>
              <a:spcAft>
                <a:spcPts val="600"/>
              </a:spcAft>
              <a:buClr>
                <a:schemeClr val="bg2">
                  <a:lumMod val="25000"/>
                </a:schemeClr>
              </a:buClr>
            </a:pPr>
            <a:endParaRPr lang="en-US" altLang="en-US" sz="1500">
              <a:solidFill>
                <a:schemeClr val="tx1"/>
              </a:solidFill>
            </a:endParaRPr>
          </a:p>
          <a:p>
            <a:pPr>
              <a:lnSpc>
                <a:spcPct val="90000"/>
              </a:lnSpc>
              <a:spcBef>
                <a:spcPts val="0"/>
              </a:spcBef>
              <a:spcAft>
                <a:spcPts val="600"/>
              </a:spcAft>
              <a:buClr>
                <a:schemeClr val="bg2">
                  <a:lumMod val="25000"/>
                </a:schemeClr>
              </a:buClr>
            </a:pPr>
            <a:r>
              <a:rPr lang="en-US" altLang="en-US" sz="1500">
                <a:solidFill>
                  <a:schemeClr val="tx1"/>
                </a:solidFill>
              </a:rPr>
              <a:t>Courts took a very restrictive view of who is a qualified individual with a disability</a:t>
            </a:r>
          </a:p>
          <a:p>
            <a:pPr>
              <a:lnSpc>
                <a:spcPct val="90000"/>
              </a:lnSpc>
              <a:spcBef>
                <a:spcPts val="0"/>
              </a:spcBef>
              <a:spcAft>
                <a:spcPts val="600"/>
              </a:spcAft>
              <a:buClr>
                <a:schemeClr val="bg2">
                  <a:lumMod val="25000"/>
                </a:schemeClr>
              </a:buClr>
            </a:pPr>
            <a:r>
              <a:rPr lang="en-US" altLang="en-US" sz="1500">
                <a:solidFill>
                  <a:schemeClr val="tx1"/>
                </a:solidFill>
              </a:rPr>
              <a:t>Amendments became effective January 1, 2009</a:t>
            </a:r>
          </a:p>
          <a:p>
            <a:pPr>
              <a:lnSpc>
                <a:spcPct val="90000"/>
              </a:lnSpc>
              <a:spcBef>
                <a:spcPts val="0"/>
              </a:spcBef>
              <a:spcAft>
                <a:spcPts val="600"/>
              </a:spcAft>
              <a:buClr>
                <a:schemeClr val="bg2">
                  <a:lumMod val="25000"/>
                </a:schemeClr>
              </a:buClr>
            </a:pPr>
            <a:r>
              <a:rPr lang="en-US" altLang="en-US" sz="1500">
                <a:solidFill>
                  <a:schemeClr val="tx1"/>
                </a:solidFill>
              </a:rPr>
              <a:t>Amends ADA and conforms definition of disability in Section 504 with Amendments Act</a:t>
            </a:r>
          </a:p>
          <a:p>
            <a:pPr>
              <a:lnSpc>
                <a:spcPct val="90000"/>
              </a:lnSpc>
              <a:spcBef>
                <a:spcPts val="0"/>
              </a:spcBef>
              <a:spcAft>
                <a:spcPts val="600"/>
              </a:spcAft>
              <a:buClr>
                <a:schemeClr val="bg2">
                  <a:lumMod val="25000"/>
                </a:schemeClr>
              </a:buClr>
            </a:pPr>
            <a:r>
              <a:rPr lang="en-US" altLang="en-US" sz="1500">
                <a:solidFill>
                  <a:schemeClr val="tx1"/>
                </a:solidFill>
              </a:rPr>
              <a:t>Retains the elements of the term “disability,” but changes the meaning of</a:t>
            </a:r>
          </a:p>
          <a:p>
            <a:pPr lvl="1">
              <a:lnSpc>
                <a:spcPct val="90000"/>
              </a:lnSpc>
              <a:spcBef>
                <a:spcPts val="0"/>
              </a:spcBef>
              <a:spcAft>
                <a:spcPts val="600"/>
              </a:spcAft>
              <a:buClr>
                <a:schemeClr val="bg2">
                  <a:lumMod val="25000"/>
                </a:schemeClr>
              </a:buClr>
              <a:buFont typeface="Wingdings" panose="05000000000000000000" pitchFamily="2" charset="2"/>
              <a:buChar char="§"/>
            </a:pPr>
            <a:r>
              <a:rPr lang="en-US" altLang="en-US" sz="1500">
                <a:solidFill>
                  <a:schemeClr val="tx1"/>
                </a:solidFill>
              </a:rPr>
              <a:t>“substantially limits a major life activity” and</a:t>
            </a:r>
          </a:p>
          <a:p>
            <a:pPr lvl="1">
              <a:lnSpc>
                <a:spcPct val="90000"/>
              </a:lnSpc>
              <a:spcBef>
                <a:spcPts val="0"/>
              </a:spcBef>
              <a:spcAft>
                <a:spcPts val="600"/>
              </a:spcAft>
              <a:buClr>
                <a:schemeClr val="bg2">
                  <a:lumMod val="25000"/>
                </a:schemeClr>
              </a:buClr>
              <a:buFont typeface="Wingdings" panose="05000000000000000000" pitchFamily="2" charset="2"/>
              <a:buChar char="§"/>
            </a:pPr>
            <a:r>
              <a:rPr lang="en-US" altLang="en-US" sz="1500">
                <a:solidFill>
                  <a:schemeClr val="tx1"/>
                </a:solidFill>
              </a:rPr>
              <a:t>being “regarded as” having an impairment</a:t>
            </a:r>
          </a:p>
          <a:p>
            <a:pPr>
              <a:lnSpc>
                <a:spcPct val="90000"/>
              </a:lnSpc>
              <a:spcBef>
                <a:spcPts val="0"/>
              </a:spcBef>
              <a:spcAft>
                <a:spcPts val="600"/>
              </a:spcAft>
              <a:buClr>
                <a:schemeClr val="bg2">
                  <a:lumMod val="25000"/>
                </a:schemeClr>
              </a:buClr>
            </a:pPr>
            <a:r>
              <a:rPr lang="en-US" altLang="en-US" sz="1500">
                <a:solidFill>
                  <a:schemeClr val="tx1"/>
                </a:solidFill>
              </a:rPr>
              <a:t>Requires “disability” to be construed broadly</a:t>
            </a:r>
          </a:p>
          <a:p>
            <a:pPr>
              <a:lnSpc>
                <a:spcPct val="90000"/>
              </a:lnSpc>
              <a:spcBef>
                <a:spcPts val="0"/>
              </a:spcBef>
              <a:spcAft>
                <a:spcPts val="600"/>
              </a:spcAft>
              <a:buClr>
                <a:schemeClr val="bg2">
                  <a:lumMod val="25000"/>
                </a:schemeClr>
              </a:buClr>
              <a:buFont typeface="Arial" panose="020B0604020202020204" pitchFamily="34" charset="0"/>
              <a:buChar char="•"/>
            </a:pPr>
            <a:endParaRPr lang="en-US" altLang="en-US" sz="1500">
              <a:solidFill>
                <a:schemeClr val="tx1"/>
              </a:solidFill>
            </a:endParaRPr>
          </a:p>
        </p:txBody>
      </p:sp>
    </p:spTree>
    <p:extLst>
      <p:ext uri="{BB962C8B-B14F-4D97-AF65-F5344CB8AC3E}">
        <p14:creationId xmlns:p14="http://schemas.microsoft.com/office/powerpoint/2010/main" val="42521100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latin typeface="+mn-lt"/>
              </a:rPr>
              <a:t>ADA Amendments Act of 2008</a:t>
            </a:r>
            <a:endParaRPr lang="en-US" dirty="0">
              <a:latin typeface="+mn-lt"/>
              <a:cs typeface="Times New Roman" panose="02020603050405020304" pitchFamily="18" charset="0"/>
            </a:endParaRPr>
          </a:p>
        </p:txBody>
      </p:sp>
      <p:sp>
        <p:nvSpPr>
          <p:cNvPr id="11" name="Content Placeholder 2"/>
          <p:cNvSpPr>
            <a:spLocks noGrp="1"/>
          </p:cNvSpPr>
          <p:nvPr>
            <p:ph idx="1"/>
          </p:nvPr>
        </p:nvSpPr>
        <p:spPr>
          <a:xfrm>
            <a:off x="457200" y="1752600"/>
            <a:ext cx="8382000" cy="4542691"/>
          </a:xfrm>
        </p:spPr>
        <p:txBody>
          <a:bodyPr>
            <a:noAutofit/>
          </a:bodyPr>
          <a:lstStyle/>
          <a:p>
            <a:pPr>
              <a:buNone/>
            </a:pPr>
            <a:endParaRPr lang="en-US" altLang="en-US" sz="2400" dirty="0">
              <a:solidFill>
                <a:schemeClr val="bg2">
                  <a:lumMod val="25000"/>
                </a:schemeClr>
              </a:solidFill>
            </a:endParaRPr>
          </a:p>
          <a:p>
            <a:pPr>
              <a:buNone/>
            </a:pPr>
            <a:r>
              <a:rPr lang="en-US" altLang="en-US" sz="2400" dirty="0">
                <a:solidFill>
                  <a:schemeClr val="bg2">
                    <a:lumMod val="25000"/>
                  </a:schemeClr>
                </a:solidFill>
              </a:rPr>
              <a:t>Among other things, the Amendments Act:</a:t>
            </a:r>
          </a:p>
          <a:p>
            <a:pPr>
              <a:buFont typeface="Wingdings" panose="05000000000000000000" pitchFamily="2" charset="2"/>
              <a:buChar char="Ø"/>
            </a:pPr>
            <a:r>
              <a:rPr lang="en-US" altLang="en-US" sz="2400" dirty="0">
                <a:solidFill>
                  <a:schemeClr val="bg2">
                    <a:lumMod val="25000"/>
                  </a:schemeClr>
                </a:solidFill>
              </a:rPr>
              <a:t>The effects of mitigating measures (other than ordinary eyeglasses or contact lenses) must not be considered in determining whether an individual has a disability.  </a:t>
            </a:r>
          </a:p>
          <a:p>
            <a:pPr marL="0" indent="0">
              <a:buNone/>
            </a:pPr>
            <a:r>
              <a:rPr lang="en-US" altLang="en-US" sz="2400" dirty="0">
                <a:solidFill>
                  <a:schemeClr val="bg2">
                    <a:lumMod val="25000"/>
                  </a:schemeClr>
                </a:solidFill>
              </a:rPr>
              <a:t>(The law does not define “mitigating measures” but provides a non-exhaustive list, including assistive technology, reasonable accommodations or auxiliary aids, learned behavioral or adaptive neurological modifications and medication, prosthetics and hearing aids.)</a:t>
            </a:r>
          </a:p>
        </p:txBody>
      </p:sp>
    </p:spTree>
    <p:extLst>
      <p:ext uri="{BB962C8B-B14F-4D97-AF65-F5344CB8AC3E}">
        <p14:creationId xmlns:p14="http://schemas.microsoft.com/office/powerpoint/2010/main" val="28685877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latin typeface="+mn-lt"/>
              </a:rPr>
              <a:t>ADA Amendments Act of 2008 - continued</a:t>
            </a:r>
            <a:endParaRPr lang="en-US" dirty="0">
              <a:latin typeface="+mn-lt"/>
              <a:cs typeface="Times New Roman" panose="02020603050405020304" pitchFamily="18" charset="0"/>
            </a:endParaRPr>
          </a:p>
        </p:txBody>
      </p:sp>
      <p:sp>
        <p:nvSpPr>
          <p:cNvPr id="11" name="Content Placeholder 2"/>
          <p:cNvSpPr>
            <a:spLocks noGrp="1"/>
          </p:cNvSpPr>
          <p:nvPr>
            <p:ph idx="1"/>
          </p:nvPr>
        </p:nvSpPr>
        <p:spPr>
          <a:xfrm>
            <a:off x="266700" y="1998784"/>
            <a:ext cx="8382000" cy="2203939"/>
          </a:xfrm>
        </p:spPr>
        <p:txBody>
          <a:bodyPr>
            <a:noAutofit/>
          </a:bodyPr>
          <a:lstStyle/>
          <a:p>
            <a:pPr>
              <a:buFont typeface="Wingdings" panose="05000000000000000000" pitchFamily="2" charset="2"/>
              <a:buChar char="Ø"/>
            </a:pPr>
            <a:r>
              <a:rPr lang="en-US" altLang="en-US" sz="3000" dirty="0">
                <a:solidFill>
                  <a:schemeClr val="bg2">
                    <a:lumMod val="25000"/>
                  </a:schemeClr>
                </a:solidFill>
              </a:rPr>
              <a:t> </a:t>
            </a:r>
            <a:r>
              <a:rPr lang="en-US" altLang="en-US" sz="2400" dirty="0">
                <a:solidFill>
                  <a:schemeClr val="bg2">
                    <a:lumMod val="25000"/>
                  </a:schemeClr>
                </a:solidFill>
              </a:rPr>
              <a:t>expands the scope of "</a:t>
            </a:r>
            <a:r>
              <a:rPr lang="en-US" altLang="en-US" sz="2400" dirty="0">
                <a:solidFill>
                  <a:srgbClr val="FF0000"/>
                </a:solidFill>
              </a:rPr>
              <a:t>major life activities</a:t>
            </a:r>
            <a:r>
              <a:rPr lang="en-US" altLang="en-US" sz="2400" dirty="0">
                <a:solidFill>
                  <a:schemeClr val="bg2">
                    <a:lumMod val="25000"/>
                  </a:schemeClr>
                </a:solidFill>
              </a:rPr>
              <a:t>" by providing a non-exhaustive list of these activities; </a:t>
            </a:r>
          </a:p>
          <a:p>
            <a:pPr>
              <a:buFont typeface="Wingdings" panose="05000000000000000000" pitchFamily="2" charset="2"/>
              <a:buChar char="Ø"/>
            </a:pPr>
            <a:r>
              <a:rPr lang="en-US" altLang="en-US" sz="2400" dirty="0">
                <a:solidFill>
                  <a:schemeClr val="bg2">
                    <a:lumMod val="25000"/>
                  </a:schemeClr>
                </a:solidFill>
              </a:rPr>
              <a:t>clarifies that an impairment that is in remission is a disability if it would </a:t>
            </a:r>
            <a:r>
              <a:rPr lang="en-US" altLang="en-US" sz="2400" dirty="0">
                <a:solidFill>
                  <a:srgbClr val="FF0000"/>
                </a:solidFill>
              </a:rPr>
              <a:t>substantially limit a major life activity when active</a:t>
            </a:r>
            <a:r>
              <a:rPr lang="en-US" altLang="en-US" sz="2400" dirty="0">
                <a:solidFill>
                  <a:schemeClr val="bg2">
                    <a:lumMod val="25000"/>
                  </a:schemeClr>
                </a:solidFill>
              </a:rPr>
              <a:t>;  and</a:t>
            </a:r>
          </a:p>
          <a:p>
            <a:pPr>
              <a:buFont typeface="Wingdings" panose="05000000000000000000" pitchFamily="2" charset="2"/>
              <a:buChar char="Ø"/>
            </a:pPr>
            <a:r>
              <a:rPr lang="en-US" altLang="en-US" sz="2400" dirty="0">
                <a:solidFill>
                  <a:schemeClr val="bg2">
                    <a:lumMod val="25000"/>
                  </a:schemeClr>
                </a:solidFill>
              </a:rPr>
              <a:t>clarifies the meaning of "</a:t>
            </a:r>
            <a:r>
              <a:rPr lang="en-US" altLang="en-US" sz="2400" dirty="0">
                <a:solidFill>
                  <a:srgbClr val="FF0000"/>
                </a:solidFill>
              </a:rPr>
              <a:t>regarded as</a:t>
            </a:r>
            <a:r>
              <a:rPr lang="en-US" altLang="en-US" sz="2400" dirty="0">
                <a:solidFill>
                  <a:schemeClr val="bg2">
                    <a:lumMod val="25000"/>
                  </a:schemeClr>
                </a:solidFill>
              </a:rPr>
              <a:t>" having a disability, including that individuals "regarded as" having a disability are not entitled to reasonable accommodations or reasonable modifications.</a:t>
            </a:r>
          </a:p>
          <a:p>
            <a:pPr>
              <a:buNone/>
            </a:pPr>
            <a:endParaRPr lang="en-US" altLang="en-US" sz="2400" dirty="0">
              <a:solidFill>
                <a:schemeClr val="bg2">
                  <a:lumMod val="25000"/>
                </a:schemeClr>
              </a:solidFill>
            </a:endParaRPr>
          </a:p>
        </p:txBody>
      </p:sp>
    </p:spTree>
    <p:extLst>
      <p:ext uri="{BB962C8B-B14F-4D97-AF65-F5344CB8AC3E}">
        <p14:creationId xmlns:p14="http://schemas.microsoft.com/office/powerpoint/2010/main" val="28868054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0"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1942938" y="1881194"/>
            <a:ext cx="3299407" cy="330693"/>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1">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3122264" y="751601"/>
            <a:ext cx="6053670" cy="5354799"/>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8"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9144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p:cNvSpPr>
            <a:spLocks noGrp="1"/>
          </p:cNvSpPr>
          <p:nvPr>
            <p:ph type="title"/>
          </p:nvPr>
        </p:nvSpPr>
        <p:spPr>
          <a:xfrm>
            <a:off x="745565" y="1130603"/>
            <a:ext cx="2506831" cy="4596794"/>
          </a:xfrm>
        </p:spPr>
        <p:txBody>
          <a:bodyPr anchor="ctr">
            <a:normAutofit/>
          </a:bodyPr>
          <a:lstStyle/>
          <a:p>
            <a:br>
              <a:rPr lang="en-US" altLang="en-US" sz="2800">
                <a:solidFill>
                  <a:srgbClr val="EBEBEB"/>
                </a:solidFill>
                <a:latin typeface="+mn-lt"/>
              </a:rPr>
            </a:br>
            <a:r>
              <a:rPr lang="en-US" altLang="en-US" sz="2800">
                <a:solidFill>
                  <a:srgbClr val="EBEBEB"/>
                </a:solidFill>
                <a:latin typeface="+mn-lt"/>
              </a:rPr>
              <a:t>ADA definition of a disability</a:t>
            </a:r>
            <a:br>
              <a:rPr lang="en-US" altLang="en-US" sz="2800">
                <a:solidFill>
                  <a:srgbClr val="EBEBEB"/>
                </a:solidFill>
                <a:latin typeface="+mn-lt"/>
              </a:rPr>
            </a:br>
            <a:endParaRPr lang="en-US" sz="2800">
              <a:solidFill>
                <a:srgbClr val="EBEBEB"/>
              </a:solidFill>
              <a:latin typeface="+mn-lt"/>
              <a:cs typeface="Times New Roman" panose="02020603050405020304" pitchFamily="18" charset="0"/>
            </a:endParaRPr>
          </a:p>
        </p:txBody>
      </p:sp>
      <p:sp>
        <p:nvSpPr>
          <p:cNvPr id="11" name="Content Placeholder 2"/>
          <p:cNvSpPr>
            <a:spLocks noGrp="1"/>
          </p:cNvSpPr>
          <p:nvPr>
            <p:ph idx="1"/>
          </p:nvPr>
        </p:nvSpPr>
        <p:spPr>
          <a:xfrm>
            <a:off x="3967557" y="437513"/>
            <a:ext cx="4126961" cy="5954325"/>
          </a:xfrm>
        </p:spPr>
        <p:txBody>
          <a:bodyPr anchor="ctr">
            <a:normAutofit/>
          </a:bodyPr>
          <a:lstStyle/>
          <a:p>
            <a:pPr>
              <a:lnSpc>
                <a:spcPct val="90000"/>
              </a:lnSpc>
              <a:buNone/>
            </a:pPr>
            <a:endParaRPr lang="en-US" altLang="en-US" sz="1700" dirty="0"/>
          </a:p>
          <a:p>
            <a:pPr>
              <a:lnSpc>
                <a:spcPct val="90000"/>
              </a:lnSpc>
              <a:buNone/>
            </a:pPr>
            <a:r>
              <a:rPr lang="en-US" altLang="en-US" sz="1700" dirty="0"/>
              <a:t>Disability - The term "disability" means, with respect to an individual	 </a:t>
            </a:r>
          </a:p>
          <a:p>
            <a:pPr>
              <a:lnSpc>
                <a:spcPct val="90000"/>
              </a:lnSpc>
            </a:pPr>
            <a:r>
              <a:rPr lang="en-US" altLang="en-US" sz="1700" dirty="0"/>
              <a:t>a physical or mental impairment that substantially limits one or more major life activities of such individual;</a:t>
            </a:r>
          </a:p>
          <a:p>
            <a:pPr>
              <a:lnSpc>
                <a:spcPct val="90000"/>
              </a:lnSpc>
            </a:pPr>
            <a:r>
              <a:rPr lang="en-US" altLang="en-US" sz="1700" dirty="0"/>
              <a:t>a record of such an impairment; </a:t>
            </a:r>
            <a:br>
              <a:rPr lang="en-US" altLang="en-US" sz="1700" dirty="0"/>
            </a:br>
            <a:endParaRPr lang="en-US" altLang="en-US" sz="1700" dirty="0"/>
          </a:p>
          <a:p>
            <a:pPr>
              <a:lnSpc>
                <a:spcPct val="90000"/>
              </a:lnSpc>
            </a:pPr>
            <a:r>
              <a:rPr lang="en-US" altLang="en-US" sz="1700" dirty="0"/>
              <a:t>Major life activities include, but are not limited to:</a:t>
            </a:r>
          </a:p>
          <a:p>
            <a:pPr marL="685800" lvl="2" indent="0">
              <a:lnSpc>
                <a:spcPct val="90000"/>
              </a:lnSpc>
              <a:buNone/>
            </a:pPr>
            <a:r>
              <a:rPr lang="en-US" altLang="en-US" sz="1700" dirty="0"/>
              <a:t>Caring for oneself, performing manual tasks, seeing, hearing, eating, sleeping, walking, standing, lifting, bending, speaking, breathing, learning, reading, concentrating, thinking, communicating, and working.</a:t>
            </a:r>
          </a:p>
          <a:p>
            <a:pPr>
              <a:lnSpc>
                <a:spcPct val="90000"/>
              </a:lnSpc>
              <a:buNone/>
            </a:pPr>
            <a:endParaRPr lang="en-US" altLang="en-US" sz="1700" dirty="0"/>
          </a:p>
        </p:txBody>
      </p:sp>
    </p:spTree>
    <p:extLst>
      <p:ext uri="{BB962C8B-B14F-4D97-AF65-F5344CB8AC3E}">
        <p14:creationId xmlns:p14="http://schemas.microsoft.com/office/powerpoint/2010/main" val="40816716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B3EF4D6-026A-4D52-B916-967329EE3F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
            <a:extLst>
              <a:ext uri="{FF2B5EF4-FFF2-40B4-BE49-F238E27FC236}">
                <a16:creationId xmlns:a16="http://schemas.microsoft.com/office/drawing/2014/main" id="{4DB4846F-6AA5-4DB3-9581-D95F22BD56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21010068">
            <a:off x="6368213" y="1797517"/>
            <a:ext cx="2474555"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txBody>
          <a:bodyPr/>
          <a:lstStyle/>
          <a:p>
            <a:endParaRPr lang="en-US" dirty="0"/>
          </a:p>
        </p:txBody>
      </p:sp>
      <p:sp>
        <p:nvSpPr>
          <p:cNvPr id="12" name="Freeform: Shape 11">
            <a:extLst>
              <a:ext uri="{FF2B5EF4-FFF2-40B4-BE49-F238E27FC236}">
                <a16:creationId xmlns:a16="http://schemas.microsoft.com/office/drawing/2014/main" id="{D54EC22E-2292-4292-A80B-E81DF64BFB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780041"/>
            <a:ext cx="9144000" cy="5077959"/>
          </a:xfrm>
          <a:custGeom>
            <a:avLst/>
            <a:gdLst>
              <a:gd name="connsiteX0" fmla="*/ 12192000 w 12192000"/>
              <a:gd name="connsiteY0" fmla="*/ 0 h 5077959"/>
              <a:gd name="connsiteX1" fmla="*/ 12192000 w 12192000"/>
              <a:gd name="connsiteY1" fmla="*/ 1972152 h 5077959"/>
              <a:gd name="connsiteX2" fmla="*/ 12192000 w 12192000"/>
              <a:gd name="connsiteY2" fmla="*/ 2361342 h 5077959"/>
              <a:gd name="connsiteX3" fmla="*/ 12192000 w 12192000"/>
              <a:gd name="connsiteY3" fmla="*/ 5077959 h 5077959"/>
              <a:gd name="connsiteX4" fmla="*/ 0 w 12192000"/>
              <a:gd name="connsiteY4" fmla="*/ 5077959 h 5077959"/>
              <a:gd name="connsiteX5" fmla="*/ 0 w 12192000"/>
              <a:gd name="connsiteY5" fmla="*/ 2361342 h 5077959"/>
              <a:gd name="connsiteX6" fmla="*/ 0 w 12192000"/>
              <a:gd name="connsiteY6" fmla="*/ 1972152 h 5077959"/>
              <a:gd name="connsiteX7" fmla="*/ 0 w 12192000"/>
              <a:gd name="connsiteY7" fmla="*/ 12515 h 5077959"/>
              <a:gd name="connsiteX8" fmla="*/ 108623 w 12192000"/>
              <a:gd name="connsiteY8" fmla="*/ 29540 h 5077959"/>
              <a:gd name="connsiteX9" fmla="*/ 300195 w 12192000"/>
              <a:gd name="connsiteY9" fmla="*/ 56163 h 5077959"/>
              <a:gd name="connsiteX10" fmla="*/ 527528 w 12192000"/>
              <a:gd name="connsiteY10" fmla="*/ 88041 h 5077959"/>
              <a:gd name="connsiteX11" fmla="*/ 779127 w 12192000"/>
              <a:gd name="connsiteY11" fmla="*/ 121671 h 5077959"/>
              <a:gd name="connsiteX12" fmla="*/ 1062654 w 12192000"/>
              <a:gd name="connsiteY12" fmla="*/ 157052 h 5077959"/>
              <a:gd name="connsiteX13" fmla="*/ 1371726 w 12192000"/>
              <a:gd name="connsiteY13" fmla="*/ 194535 h 5077959"/>
              <a:gd name="connsiteX14" fmla="*/ 1707616 w 12192000"/>
              <a:gd name="connsiteY14" fmla="*/ 232018 h 5077959"/>
              <a:gd name="connsiteX15" fmla="*/ 2065219 w 12192000"/>
              <a:gd name="connsiteY15" fmla="*/ 270201 h 5077959"/>
              <a:gd name="connsiteX16" fmla="*/ 2450918 w 12192000"/>
              <a:gd name="connsiteY16" fmla="*/ 305583 h 5077959"/>
              <a:gd name="connsiteX17" fmla="*/ 2854496 w 12192000"/>
              <a:gd name="connsiteY17" fmla="*/ 339562 h 5077959"/>
              <a:gd name="connsiteX18" fmla="*/ 3281065 w 12192000"/>
              <a:gd name="connsiteY18" fmla="*/ 370390 h 5077959"/>
              <a:gd name="connsiteX19" fmla="*/ 3725514 w 12192000"/>
              <a:gd name="connsiteY19" fmla="*/ 399815 h 5077959"/>
              <a:gd name="connsiteX20" fmla="*/ 4189119 w 12192000"/>
              <a:gd name="connsiteY20" fmla="*/ 427490 h 5077959"/>
              <a:gd name="connsiteX21" fmla="*/ 4426671 w 12192000"/>
              <a:gd name="connsiteY21" fmla="*/ 437298 h 5077959"/>
              <a:gd name="connsiteX22" fmla="*/ 4669330 w 12192000"/>
              <a:gd name="connsiteY22" fmla="*/ 448158 h 5077959"/>
              <a:gd name="connsiteX23" fmla="*/ 4915819 w 12192000"/>
              <a:gd name="connsiteY23" fmla="*/ 458317 h 5077959"/>
              <a:gd name="connsiteX24" fmla="*/ 5163586 w 12192000"/>
              <a:gd name="connsiteY24" fmla="*/ 464973 h 5077959"/>
              <a:gd name="connsiteX25" fmla="*/ 5416461 w 12192000"/>
              <a:gd name="connsiteY25" fmla="*/ 470928 h 5077959"/>
              <a:gd name="connsiteX26" fmla="*/ 5671892 w 12192000"/>
              <a:gd name="connsiteY26" fmla="*/ 477234 h 5077959"/>
              <a:gd name="connsiteX27" fmla="*/ 5932430 w 12192000"/>
              <a:gd name="connsiteY27" fmla="*/ 481437 h 5077959"/>
              <a:gd name="connsiteX28" fmla="*/ 6195523 w 12192000"/>
              <a:gd name="connsiteY28" fmla="*/ 481437 h 5077959"/>
              <a:gd name="connsiteX29" fmla="*/ 6461170 w 12192000"/>
              <a:gd name="connsiteY29" fmla="*/ 483539 h 5077959"/>
              <a:gd name="connsiteX30" fmla="*/ 6729372 w 12192000"/>
              <a:gd name="connsiteY30" fmla="*/ 481437 h 5077959"/>
              <a:gd name="connsiteX31" fmla="*/ 7001406 w 12192000"/>
              <a:gd name="connsiteY31" fmla="*/ 477234 h 5077959"/>
              <a:gd name="connsiteX32" fmla="*/ 7273439 w 12192000"/>
              <a:gd name="connsiteY32" fmla="*/ 473380 h 5077959"/>
              <a:gd name="connsiteX33" fmla="*/ 7549303 w 12192000"/>
              <a:gd name="connsiteY33" fmla="*/ 464973 h 5077959"/>
              <a:gd name="connsiteX34" fmla="*/ 7827722 w 12192000"/>
              <a:gd name="connsiteY34" fmla="*/ 456215 h 5077959"/>
              <a:gd name="connsiteX35" fmla="*/ 8106140 w 12192000"/>
              <a:gd name="connsiteY35" fmla="*/ 446056 h 5077959"/>
              <a:gd name="connsiteX36" fmla="*/ 8387114 w 12192000"/>
              <a:gd name="connsiteY36" fmla="*/ 431694 h 5077959"/>
              <a:gd name="connsiteX37" fmla="*/ 8670640 w 12192000"/>
              <a:gd name="connsiteY37" fmla="*/ 414528 h 5077959"/>
              <a:gd name="connsiteX38" fmla="*/ 8955446 w 12192000"/>
              <a:gd name="connsiteY38" fmla="*/ 398064 h 5077959"/>
              <a:gd name="connsiteX39" fmla="*/ 9240250 w 12192000"/>
              <a:gd name="connsiteY39" fmla="*/ 377045 h 5077959"/>
              <a:gd name="connsiteX40" fmla="*/ 9528886 w 12192000"/>
              <a:gd name="connsiteY40" fmla="*/ 351823 h 5077959"/>
              <a:gd name="connsiteX41" fmla="*/ 9813691 w 12192000"/>
              <a:gd name="connsiteY41" fmla="*/ 326601 h 5077959"/>
              <a:gd name="connsiteX42" fmla="*/ 10103603 w 12192000"/>
              <a:gd name="connsiteY42" fmla="*/ 297525 h 5077959"/>
              <a:gd name="connsiteX43" fmla="*/ 10394794 w 12192000"/>
              <a:gd name="connsiteY43" fmla="*/ 265647 h 5077959"/>
              <a:gd name="connsiteX44" fmla="*/ 10682153 w 12192000"/>
              <a:gd name="connsiteY44" fmla="*/ 232018 h 5077959"/>
              <a:gd name="connsiteX45" fmla="*/ 10973344 w 12192000"/>
              <a:gd name="connsiteY45" fmla="*/ 192783 h 5077959"/>
              <a:gd name="connsiteX46" fmla="*/ 11263257 w 12192000"/>
              <a:gd name="connsiteY46" fmla="*/ 150746 h 5077959"/>
              <a:gd name="connsiteX47" fmla="*/ 11554448 w 12192000"/>
              <a:gd name="connsiteY47" fmla="*/ 109060 h 5077959"/>
              <a:gd name="connsiteX48" fmla="*/ 11844360 w 12192000"/>
              <a:gd name="connsiteY48" fmla="*/ 60367 h 5077959"/>
              <a:gd name="connsiteX49" fmla="*/ 12132996 w 12192000"/>
              <a:gd name="connsiteY49" fmla="*/ 10623 h 5077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12192000" h="5077959">
                <a:moveTo>
                  <a:pt x="12192000" y="0"/>
                </a:moveTo>
                <a:lnTo>
                  <a:pt x="12192000" y="1972152"/>
                </a:lnTo>
                <a:lnTo>
                  <a:pt x="12192000" y="2361342"/>
                </a:lnTo>
                <a:lnTo>
                  <a:pt x="12192000" y="5077959"/>
                </a:lnTo>
                <a:lnTo>
                  <a:pt x="0" y="5077959"/>
                </a:lnTo>
                <a:lnTo>
                  <a:pt x="0" y="2361342"/>
                </a:lnTo>
                <a:lnTo>
                  <a:pt x="0" y="1972152"/>
                </a:lnTo>
                <a:lnTo>
                  <a:pt x="0" y="12515"/>
                </a:lnTo>
                <a:lnTo>
                  <a:pt x="108623" y="29540"/>
                </a:lnTo>
                <a:lnTo>
                  <a:pt x="300195" y="56163"/>
                </a:lnTo>
                <a:lnTo>
                  <a:pt x="527528" y="88041"/>
                </a:lnTo>
                <a:lnTo>
                  <a:pt x="779127" y="121671"/>
                </a:lnTo>
                <a:lnTo>
                  <a:pt x="1062654" y="157052"/>
                </a:lnTo>
                <a:lnTo>
                  <a:pt x="1371726" y="194535"/>
                </a:lnTo>
                <a:lnTo>
                  <a:pt x="1707616" y="232018"/>
                </a:lnTo>
                <a:lnTo>
                  <a:pt x="2065219" y="270201"/>
                </a:lnTo>
                <a:lnTo>
                  <a:pt x="2450918" y="305583"/>
                </a:lnTo>
                <a:lnTo>
                  <a:pt x="2854496" y="339562"/>
                </a:lnTo>
                <a:lnTo>
                  <a:pt x="3281065" y="370390"/>
                </a:lnTo>
                <a:lnTo>
                  <a:pt x="3725514" y="399815"/>
                </a:lnTo>
                <a:lnTo>
                  <a:pt x="4189119" y="427490"/>
                </a:lnTo>
                <a:lnTo>
                  <a:pt x="4426671" y="437298"/>
                </a:lnTo>
                <a:lnTo>
                  <a:pt x="4669330" y="448158"/>
                </a:lnTo>
                <a:lnTo>
                  <a:pt x="4915819" y="458317"/>
                </a:lnTo>
                <a:lnTo>
                  <a:pt x="5163586" y="464973"/>
                </a:lnTo>
                <a:lnTo>
                  <a:pt x="5416461" y="470928"/>
                </a:lnTo>
                <a:lnTo>
                  <a:pt x="5671892" y="477234"/>
                </a:lnTo>
                <a:lnTo>
                  <a:pt x="5932430" y="481437"/>
                </a:lnTo>
                <a:lnTo>
                  <a:pt x="6195523" y="481437"/>
                </a:lnTo>
                <a:lnTo>
                  <a:pt x="6461170" y="483539"/>
                </a:lnTo>
                <a:lnTo>
                  <a:pt x="6729372" y="481437"/>
                </a:lnTo>
                <a:lnTo>
                  <a:pt x="7001406" y="477234"/>
                </a:lnTo>
                <a:lnTo>
                  <a:pt x="7273439" y="473380"/>
                </a:lnTo>
                <a:lnTo>
                  <a:pt x="7549303" y="464973"/>
                </a:lnTo>
                <a:lnTo>
                  <a:pt x="7827722" y="456215"/>
                </a:lnTo>
                <a:lnTo>
                  <a:pt x="8106140" y="446056"/>
                </a:lnTo>
                <a:lnTo>
                  <a:pt x="8387114" y="431694"/>
                </a:lnTo>
                <a:lnTo>
                  <a:pt x="8670640" y="414528"/>
                </a:lnTo>
                <a:lnTo>
                  <a:pt x="8955446" y="398064"/>
                </a:lnTo>
                <a:lnTo>
                  <a:pt x="9240250" y="377045"/>
                </a:lnTo>
                <a:lnTo>
                  <a:pt x="9528886" y="351823"/>
                </a:lnTo>
                <a:lnTo>
                  <a:pt x="9813691" y="326601"/>
                </a:lnTo>
                <a:lnTo>
                  <a:pt x="10103603" y="297525"/>
                </a:lnTo>
                <a:lnTo>
                  <a:pt x="10394794" y="265647"/>
                </a:lnTo>
                <a:lnTo>
                  <a:pt x="10682153" y="232018"/>
                </a:lnTo>
                <a:lnTo>
                  <a:pt x="10973344" y="192783"/>
                </a:lnTo>
                <a:lnTo>
                  <a:pt x="11263257" y="150746"/>
                </a:lnTo>
                <a:lnTo>
                  <a:pt x="11554448" y="109060"/>
                </a:lnTo>
                <a:lnTo>
                  <a:pt x="11844360" y="60367"/>
                </a:lnTo>
                <a:lnTo>
                  <a:pt x="12132996" y="10623"/>
                </a:lnTo>
                <a:close/>
              </a:path>
            </a:pathLst>
          </a:custGeom>
          <a:solidFill>
            <a:srgbClr val="FFFFFF"/>
          </a:solidFill>
          <a:ln>
            <a:noFill/>
          </a:ln>
        </p:spPr>
        <p:style>
          <a:lnRef idx="2">
            <a:schemeClr val="accent1">
              <a:shade val="50000"/>
            </a:schemeClr>
          </a:lnRef>
          <a:fillRef idx="1003">
            <a:schemeClr val="dk2"/>
          </a:fillRef>
          <a:effectRef idx="0">
            <a:schemeClr val="accent1"/>
          </a:effectRef>
          <a:fontRef idx="minor">
            <a:schemeClr val="lt1"/>
          </a:fontRef>
        </p:style>
        <p:txBody>
          <a:bodyPr wrap="square" rtlCol="0" anchor="ctr">
            <a:noAutofit/>
          </a:bodyPr>
          <a:lstStyle/>
          <a:p>
            <a:pPr algn="ctr"/>
            <a:endParaRPr lang="en-US"/>
          </a:p>
        </p:txBody>
      </p:sp>
      <p:sp>
        <p:nvSpPr>
          <p:cNvPr id="14" name="Rectangle 13">
            <a:extLst>
              <a:ext uri="{FF2B5EF4-FFF2-40B4-BE49-F238E27FC236}">
                <a16:creationId xmlns:a16="http://schemas.microsoft.com/office/drawing/2014/main" id="{CC1C7165-8A3A-44EB-88D0-4EFA36A004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Freeform 5">
            <a:extLst>
              <a:ext uri="{FF2B5EF4-FFF2-40B4-BE49-F238E27FC236}">
                <a16:creationId xmlns:a16="http://schemas.microsoft.com/office/drawing/2014/main" id="{A1081473-BB93-49A4-B605-4E20537397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9144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accent1"/>
          </a:solidFill>
          <a:ln>
            <a:noFill/>
          </a:ln>
        </p:spPr>
      </p:sp>
      <p:sp>
        <p:nvSpPr>
          <p:cNvPr id="2" name="Title 1"/>
          <p:cNvSpPr>
            <a:spLocks noGrp="1"/>
          </p:cNvSpPr>
          <p:nvPr>
            <p:ph type="title"/>
          </p:nvPr>
        </p:nvSpPr>
        <p:spPr>
          <a:xfrm>
            <a:off x="1262378" y="838200"/>
            <a:ext cx="6619244" cy="977902"/>
          </a:xfrm>
        </p:spPr>
        <p:txBody>
          <a:bodyPr>
            <a:normAutofit/>
          </a:bodyPr>
          <a:lstStyle/>
          <a:p>
            <a:pPr algn="ctr"/>
            <a:r>
              <a:rPr lang="en-US">
                <a:solidFill>
                  <a:srgbClr val="EBEBEB"/>
                </a:solidFill>
                <a:latin typeface="+mn-lt"/>
              </a:rPr>
              <a:t>ADA Definition</a:t>
            </a:r>
          </a:p>
        </p:txBody>
      </p:sp>
      <p:sp>
        <p:nvSpPr>
          <p:cNvPr id="3" name="Content Placeholder 2"/>
          <p:cNvSpPr>
            <a:spLocks noGrp="1"/>
          </p:cNvSpPr>
          <p:nvPr>
            <p:ph idx="1"/>
          </p:nvPr>
        </p:nvSpPr>
        <p:spPr>
          <a:xfrm>
            <a:off x="1262378" y="2757942"/>
            <a:ext cx="6619244" cy="3261857"/>
          </a:xfrm>
        </p:spPr>
        <p:txBody>
          <a:bodyPr>
            <a:normAutofit/>
          </a:bodyPr>
          <a:lstStyle/>
          <a:p>
            <a:pPr marL="0" indent="0">
              <a:lnSpc>
                <a:spcPct val="90000"/>
              </a:lnSpc>
              <a:buClr>
                <a:schemeClr val="bg2">
                  <a:lumMod val="25000"/>
                </a:schemeClr>
              </a:buClr>
              <a:buNone/>
            </a:pPr>
            <a:endParaRPr lang="en-US" altLang="en-US" sz="1700">
              <a:solidFill>
                <a:srgbClr val="404040"/>
              </a:solidFill>
            </a:endParaRPr>
          </a:p>
          <a:p>
            <a:pPr marL="0" indent="0">
              <a:lnSpc>
                <a:spcPct val="90000"/>
              </a:lnSpc>
              <a:buClr>
                <a:schemeClr val="bg2">
                  <a:lumMod val="25000"/>
                </a:schemeClr>
              </a:buClr>
              <a:buNone/>
            </a:pPr>
            <a:r>
              <a:rPr lang="en-US" altLang="en-US" sz="1700">
                <a:solidFill>
                  <a:srgbClr val="404040"/>
                </a:solidFill>
              </a:rPr>
              <a:t>The definition of "disability" shall be construed in accordance with the following:</a:t>
            </a:r>
          </a:p>
          <a:p>
            <a:pPr>
              <a:lnSpc>
                <a:spcPct val="90000"/>
              </a:lnSpc>
              <a:buClr>
                <a:schemeClr val="bg2">
                  <a:lumMod val="25000"/>
                </a:schemeClr>
              </a:buClr>
              <a:buFont typeface="Arial" panose="020B0604020202020204" pitchFamily="34" charset="0"/>
              <a:buChar char="•"/>
            </a:pPr>
            <a:r>
              <a:rPr lang="en-US" altLang="en-US" sz="1700">
                <a:solidFill>
                  <a:srgbClr val="404040"/>
                </a:solidFill>
              </a:rPr>
              <a:t>The term "substantially limits" shall be interpreted </a:t>
            </a:r>
            <a:r>
              <a:rPr lang="en-US" altLang="en-US" sz="1700" i="1">
                <a:solidFill>
                  <a:srgbClr val="404040"/>
                </a:solidFill>
              </a:rPr>
              <a:t>consistently</a:t>
            </a:r>
            <a:r>
              <a:rPr lang="en-US" altLang="en-US" sz="1700">
                <a:solidFill>
                  <a:srgbClr val="404040"/>
                </a:solidFill>
              </a:rPr>
              <a:t> with the findings and purposes of the ADA Amendments Act of 2008.</a:t>
            </a:r>
          </a:p>
          <a:p>
            <a:pPr>
              <a:lnSpc>
                <a:spcPct val="90000"/>
              </a:lnSpc>
              <a:buClr>
                <a:schemeClr val="bg2">
                  <a:lumMod val="25000"/>
                </a:schemeClr>
              </a:buClr>
              <a:buFont typeface="Arial" panose="020B0604020202020204" pitchFamily="34" charset="0"/>
              <a:buChar char="•"/>
            </a:pPr>
            <a:r>
              <a:rPr lang="en-US" altLang="en-US" sz="1700">
                <a:solidFill>
                  <a:srgbClr val="404040"/>
                </a:solidFill>
              </a:rPr>
              <a:t>An impairment that substantially limits one major life activity need not limit other major life activities in order to be considered a disability.</a:t>
            </a:r>
          </a:p>
          <a:p>
            <a:pPr>
              <a:lnSpc>
                <a:spcPct val="90000"/>
              </a:lnSpc>
              <a:buClr>
                <a:schemeClr val="bg2">
                  <a:lumMod val="25000"/>
                </a:schemeClr>
              </a:buClr>
              <a:buFont typeface="Arial" panose="020B0604020202020204" pitchFamily="34" charset="0"/>
              <a:buChar char="•"/>
            </a:pPr>
            <a:r>
              <a:rPr lang="en-US" altLang="en-US" sz="1700">
                <a:solidFill>
                  <a:srgbClr val="404040"/>
                </a:solidFill>
              </a:rPr>
              <a:t>An impairment that in remission is a disability if it would substantially limit a major life activity when active.</a:t>
            </a:r>
          </a:p>
        </p:txBody>
      </p:sp>
    </p:spTree>
    <p:extLst>
      <p:ext uri="{BB962C8B-B14F-4D97-AF65-F5344CB8AC3E}">
        <p14:creationId xmlns:p14="http://schemas.microsoft.com/office/powerpoint/2010/main" val="261301457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1444</TotalTime>
  <Words>1055</Words>
  <Application>Microsoft Office PowerPoint</Application>
  <PresentationFormat>On-screen Show (4:3)</PresentationFormat>
  <Paragraphs>97</Paragraphs>
  <Slides>15</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Century Gothic</vt:lpstr>
      <vt:lpstr>Times New Roman</vt:lpstr>
      <vt:lpstr>Wingdings</vt:lpstr>
      <vt:lpstr>Wingdings 3</vt:lpstr>
      <vt:lpstr>Ion Boardroom</vt:lpstr>
      <vt:lpstr>Breaking Down Barriers   Anna J. Catterson, Ph.D.  Associate Professor, Baker University Executive Director, EKU Online</vt:lpstr>
      <vt:lpstr>Objectives</vt:lpstr>
      <vt:lpstr>History of ADA</vt:lpstr>
      <vt:lpstr>Titles of ADA</vt:lpstr>
      <vt:lpstr>Reasons the Congress amended the ADA Act of 2008</vt:lpstr>
      <vt:lpstr>ADA Amendments Act of 2008</vt:lpstr>
      <vt:lpstr>ADA Amendments Act of 2008 - continued</vt:lpstr>
      <vt:lpstr> ADA definition of a disability </vt:lpstr>
      <vt:lpstr>ADA Definition</vt:lpstr>
      <vt:lpstr>Section 508 Refresh</vt:lpstr>
      <vt:lpstr>What’s new since 2017</vt:lpstr>
      <vt:lpstr>Getting started with ADA</vt:lpstr>
      <vt:lpstr>Creating Accessible Documents</vt:lpstr>
      <vt:lpstr>Video Captioning</vt:lpstr>
      <vt:lpstr>DEMONSTRATIONS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Accessibility</dc:title>
  <dc:creator>Anna J. Catterson</dc:creator>
  <cp:keywords>ADA</cp:keywords>
  <cp:lastModifiedBy>Catterson, Anna</cp:lastModifiedBy>
  <cp:revision>80</cp:revision>
  <dcterms:created xsi:type="dcterms:W3CDTF">2014-02-28T21:57:08Z</dcterms:created>
  <dcterms:modified xsi:type="dcterms:W3CDTF">2024-03-28T14:58:26Z</dcterms:modified>
</cp:coreProperties>
</file>